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jeueZk4jd9WUstlgketkWPqG7kU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bda2f6fcbe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bda2f6fcbe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2bda2f6fcbe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bda2f6fcbe_2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g2bda2f6fcbe_2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g2bda2f6fcbe_2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bda2f6fcbe_2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2bda2f6fcbe_2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g2bda2f6fcbe_2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bda2f6fcbe_2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2bda2f6fcbe_2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g2bda2f6fcbe_2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b8aae0390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2b8aae0390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g2b8aae0390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b8f00ac7cc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2b8f00ac7cc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g2b8f00ac7cc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b8f00ac7cc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2b8f00ac7cc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g2b8f00ac7cc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b8f00ac7cc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2b8f00ac7cc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2b8f00ac7cc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c52f71fa47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2c52f71fa47_0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g2c52f71fa47_0_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bcd241b16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2bcd241b16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2bcd241b16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c52f71fa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c52f71fa4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2c52f71fa4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b8f00ac7cc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2b8f00ac7cc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g2b8f00ac7cc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9e913e068331c2e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29e913e068331c2e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g29e913e068331c2e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b93e3ae8be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2b93e3ae8be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g2b93e3ae8be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b93e3ae8b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2b93e3ae8be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2b93e3ae8be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b93e3ae8be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2b93e3ae8be_0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g2b93e3ae8be_0_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bcde5b250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g2bcde5b250d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g2bcde5b250d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b91748b218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2b91748b218_1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g2b91748b218_1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b91748b21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2b91748b218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g2b91748b218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b91748b218_1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g2b91748b218_1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g2b91748b218_1_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b91748b218_1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g2b91748b218_1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g2b91748b218_1_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878db147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b878db1474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g2b878db1474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b91748b218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b91748b218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g2b91748b218_1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b91748b218_1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g2b91748b218_1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g2b91748b218_1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b91748b218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g2b91748b218_1_1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g2b91748b218_1_1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c52f71fa47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c52f71fa47_7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g2c52f71fa47_7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c52f71fa47_0_3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c52f71fa47_0_3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2c52f71fa47_0_3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c52f71fa47_0_3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c52f71fa47_0_3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2c52f71fa47_0_3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c52f71fa47_0_3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c52f71fa47_0_3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g2c52f71fa47_0_3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c52f71fa47_0_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c52f71fa47_0_3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g2c52f71fa47_0_3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c52f71fa47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c52f71fa47_0_3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g2c52f71fa47_0_3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c52f71fa47_0_3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c52f71fa47_0_3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g2c52f71fa47_0_3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b878db1474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g2b878db1474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ATMO methodology:</a:t>
            </a:r>
            <a:endParaRPr/>
          </a:p>
          <a:p>
            <a:pPr marL="0" lvl="0" indent="0" algn="l" rtl="0">
              <a:lnSpc>
                <a:spcPct val="100000"/>
              </a:lnSpc>
              <a:spcBef>
                <a:spcPts val="0"/>
              </a:spcBef>
              <a:spcAft>
                <a:spcPts val="0"/>
              </a:spcAft>
              <a:buSzPts val="1400"/>
              <a:buNone/>
            </a:pPr>
            <a:r>
              <a:rPr lang="en-US"/>
              <a:t>Each range of each of the 5 pollutants is assigned an ATMO sub-score of 1-6 (from best-to-worst) and the daily ATMO index score is the maximum ATMO daily sub-score of the 5 pollutants.</a:t>
            </a:r>
            <a:endParaRPr/>
          </a:p>
          <a:p>
            <a:pPr marL="0" lvl="0" indent="0" algn="l" rtl="0">
              <a:lnSpc>
                <a:spcPct val="100000"/>
              </a:lnSpc>
              <a:spcBef>
                <a:spcPts val="0"/>
              </a:spcBef>
              <a:spcAft>
                <a:spcPts val="0"/>
              </a:spcAft>
              <a:buSzPts val="1400"/>
              <a:buNone/>
            </a:pPr>
            <a:endParaRPr/>
          </a:p>
        </p:txBody>
      </p:sp>
      <p:sp>
        <p:nvSpPr>
          <p:cNvPr id="126" name="Google Shape;126;g2b878db1474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b878db1474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2b878db1474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g2b878db1474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bac5678fc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2bac5678fc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Incomplete yearly coverage example: O3 data does not cover the whole year for all sites in Auvergne-Rhône-Alpes (Les ménuires site data coverage for 2023 begins from 04/01/23 and the Valence Urb. Centre site data coverage for 2023 begins from 2023/07/12).</a:t>
            </a:r>
            <a:endParaRPr sz="300"/>
          </a:p>
        </p:txBody>
      </p:sp>
      <p:sp>
        <p:nvSpPr>
          <p:cNvPr id="160" name="Google Shape;160;g2bac5678fc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b8d4bf07a8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2b8d4bf07a8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2b8d4bf07a8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b8d4bf07a8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2b8d4bf07a8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g2b8d4bf07a8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a:spLocks noGrp="1"/>
          </p:cNvSpPr>
          <p:nvPr>
            <p:ph type="pic" idx="2"/>
          </p:nvPr>
        </p:nvSpPr>
        <p:spPr>
          <a:xfrm>
            <a:off x="5183188" y="987425"/>
            <a:ext cx="6172200" cy="4873625"/>
          </a:xfrm>
          <a:prstGeom prst="rect">
            <a:avLst/>
          </a:prstGeom>
          <a:noFill/>
          <a:ln>
            <a:noFill/>
          </a:ln>
        </p:spPr>
      </p:sp>
      <p:sp>
        <p:nvSpPr>
          <p:cNvPr id="68" name="Google Shape;68;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subTitle" idx="1"/>
          </p:nvPr>
        </p:nvSpPr>
        <p:spPr>
          <a:xfrm>
            <a:off x="1590501" y="5353244"/>
            <a:ext cx="9144000" cy="99651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7F7F7F"/>
              </a:buClr>
              <a:buSzPts val="1600"/>
              <a:buNone/>
            </a:pPr>
            <a:r>
              <a:rPr lang="en-US" sz="1600">
                <a:solidFill>
                  <a:srgbClr val="7F7F7F"/>
                </a:solidFill>
                <a:latin typeface="Arial"/>
                <a:ea typeface="Arial"/>
                <a:cs typeface="Arial"/>
                <a:sym typeface="Arial"/>
              </a:rPr>
              <a:t>Alfonso Awadalla, Jade Sillere, Julian Rojas, Maela Guillaume-Le-Gall, Sofia Vaca</a:t>
            </a:r>
            <a:endParaRPr sz="1600">
              <a:solidFill>
                <a:srgbClr val="7F7F7F"/>
              </a:solidFill>
              <a:latin typeface="Arial"/>
              <a:ea typeface="Arial"/>
              <a:cs typeface="Arial"/>
              <a:sym typeface="Arial"/>
            </a:endParaRPr>
          </a:p>
        </p:txBody>
      </p:sp>
      <p:sp>
        <p:nvSpPr>
          <p:cNvPr id="89" name="Google Shape;89;p1"/>
          <p:cNvSpPr/>
          <p:nvPr/>
        </p:nvSpPr>
        <p:spPr>
          <a:xfrm rot="5400000">
            <a:off x="31688" y="-36357"/>
            <a:ext cx="895739" cy="968451"/>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rot="5400000">
            <a:off x="148519" y="113418"/>
            <a:ext cx="433125" cy="469987"/>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1"/>
          <p:cNvPicPr preferRelativeResize="0"/>
          <p:nvPr/>
        </p:nvPicPr>
        <p:blipFill rotWithShape="1">
          <a:blip r:embed="rId3">
            <a:alphaModFix/>
          </a:blip>
          <a:srcRect/>
          <a:stretch/>
        </p:blipFill>
        <p:spPr>
          <a:xfrm>
            <a:off x="1116183" y="152400"/>
            <a:ext cx="10229493" cy="50484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bda2f6fcbe_2_0"/>
          <p:cNvSpPr txBox="1">
            <a:spLocks noGrp="1"/>
          </p:cNvSpPr>
          <p:nvPr>
            <p:ph type="title"/>
          </p:nvPr>
        </p:nvSpPr>
        <p:spPr>
          <a:xfrm>
            <a:off x="838200" y="2165288"/>
            <a:ext cx="10515600" cy="285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6000"/>
              <a:buNone/>
            </a:pPr>
            <a:r>
              <a:rPr lang="en-US"/>
              <a:t>Déterminant - Gestion des eaux</a:t>
            </a:r>
            <a:endParaRPr/>
          </a:p>
        </p:txBody>
      </p:sp>
      <p:sp>
        <p:nvSpPr>
          <p:cNvPr id="208" name="Google Shape;208;g2bda2f6fcbe_2_0"/>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g2bda2f6fcbe_2_0"/>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g2bda2f6fcbe_2_0"/>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g2bda2f6fcbe_2_0"/>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2" name="Google Shape;212;g2bda2f6fcbe_2_0" descr="Data and Economics for Public Policy Master - Ecole polytechnique"/>
          <p:cNvPicPr preferRelativeResize="0"/>
          <p:nvPr/>
        </p:nvPicPr>
        <p:blipFill rotWithShape="1">
          <a:blip r:embed="rId3">
            <a:alphaModFix/>
          </a:blip>
          <a:srcRect/>
          <a:stretch/>
        </p:blipFill>
        <p:spPr>
          <a:xfrm>
            <a:off x="5491143" y="6287510"/>
            <a:ext cx="1544846" cy="467276"/>
          </a:xfrm>
          <a:prstGeom prst="rect">
            <a:avLst/>
          </a:prstGeom>
          <a:noFill/>
          <a:ln>
            <a:noFill/>
          </a:ln>
        </p:spPr>
      </p:pic>
      <p:pic>
        <p:nvPicPr>
          <p:cNvPr id="213" name="Google Shape;213;g2bda2f6fcbe_2_0"/>
          <p:cNvPicPr preferRelativeResize="0"/>
          <p:nvPr/>
        </p:nvPicPr>
        <p:blipFill rotWithShape="1">
          <a:blip r:embed="rId4">
            <a:alphaModFix/>
          </a:blip>
          <a:srcRect/>
          <a:stretch/>
        </p:blipFill>
        <p:spPr>
          <a:xfrm>
            <a:off x="4790388" y="214237"/>
            <a:ext cx="2946374" cy="467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2bda2f6fcbe_2_11"/>
          <p:cNvSpPr txBox="1">
            <a:spLocks noGrp="1"/>
          </p:cNvSpPr>
          <p:nvPr>
            <p:ph type="title"/>
          </p:nvPr>
        </p:nvSpPr>
        <p:spPr>
          <a:xfrm>
            <a:off x="1480325" y="1099575"/>
            <a:ext cx="99822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Indicateur qualité des eaux souterraines</a:t>
            </a:r>
            <a:endParaRPr>
              <a:latin typeface="Arial"/>
              <a:ea typeface="Arial"/>
              <a:cs typeface="Arial"/>
              <a:sym typeface="Arial"/>
            </a:endParaRPr>
          </a:p>
          <a:p>
            <a:pPr marL="0" lvl="0" indent="0" algn="ctr" rtl="0">
              <a:lnSpc>
                <a:spcPct val="90000"/>
              </a:lnSpc>
              <a:spcBef>
                <a:spcPts val="0"/>
              </a:spcBef>
              <a:spcAft>
                <a:spcPts val="0"/>
              </a:spcAft>
              <a:buClr>
                <a:schemeClr val="dk1"/>
              </a:buClr>
              <a:buSzPts val="3960"/>
              <a:buFont typeface="Arial"/>
              <a:buNone/>
            </a:pPr>
            <a:endParaRPr sz="3160">
              <a:latin typeface="Arial"/>
              <a:ea typeface="Arial"/>
              <a:cs typeface="Arial"/>
              <a:sym typeface="Arial"/>
            </a:endParaRPr>
          </a:p>
        </p:txBody>
      </p:sp>
      <p:sp>
        <p:nvSpPr>
          <p:cNvPr id="220" name="Google Shape;220;g2bda2f6fcbe_2_11"/>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g2bda2f6fcbe_2_11"/>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 name="Google Shape;222;g2bda2f6fcbe_2_11"/>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 name="Google Shape;223;g2bda2f6fcbe_2_11"/>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4" name="Google Shape;224;g2bda2f6fcbe_2_11" descr="Data and Economics for Public Policy Master - Ecole polytechnique"/>
          <p:cNvPicPr preferRelativeResize="0"/>
          <p:nvPr/>
        </p:nvPicPr>
        <p:blipFill rotWithShape="1">
          <a:blip r:embed="rId3">
            <a:alphaModFix/>
          </a:blip>
          <a:srcRect/>
          <a:stretch/>
        </p:blipFill>
        <p:spPr>
          <a:xfrm>
            <a:off x="5491143" y="6287510"/>
            <a:ext cx="1544846" cy="467276"/>
          </a:xfrm>
          <a:prstGeom prst="rect">
            <a:avLst/>
          </a:prstGeom>
          <a:noFill/>
          <a:ln>
            <a:noFill/>
          </a:ln>
        </p:spPr>
      </p:pic>
      <p:pic>
        <p:nvPicPr>
          <p:cNvPr id="225" name="Google Shape;225;g2bda2f6fcbe_2_11"/>
          <p:cNvPicPr preferRelativeResize="0"/>
          <p:nvPr/>
        </p:nvPicPr>
        <p:blipFill rotWithShape="1">
          <a:blip r:embed="rId4">
            <a:alphaModFix/>
          </a:blip>
          <a:srcRect/>
          <a:stretch/>
        </p:blipFill>
        <p:spPr>
          <a:xfrm>
            <a:off x="4790388" y="214237"/>
            <a:ext cx="2946374" cy="467275"/>
          </a:xfrm>
          <a:prstGeom prst="rect">
            <a:avLst/>
          </a:prstGeom>
          <a:noFill/>
          <a:ln>
            <a:noFill/>
          </a:ln>
        </p:spPr>
      </p:pic>
      <p:sp>
        <p:nvSpPr>
          <p:cNvPr id="226" name="Google Shape;226;g2bda2f6fcbe_2_11"/>
          <p:cNvSpPr txBox="1"/>
          <p:nvPr/>
        </p:nvSpPr>
        <p:spPr>
          <a:xfrm>
            <a:off x="600075" y="4643350"/>
            <a:ext cx="4977600" cy="217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227" name="Google Shape;227;g2bda2f6fcbe_2_11"/>
          <p:cNvSpPr txBox="1"/>
          <p:nvPr/>
        </p:nvSpPr>
        <p:spPr>
          <a:xfrm>
            <a:off x="918875" y="2265575"/>
            <a:ext cx="5211600" cy="3854700"/>
          </a:xfrm>
          <a:prstGeom prst="rect">
            <a:avLst/>
          </a:prstGeom>
          <a:noFill/>
          <a:ln>
            <a:noFill/>
          </a:ln>
        </p:spPr>
        <p:txBody>
          <a:bodyPr spcFirstLastPara="1" wrap="square" lIns="91425" tIns="91425" rIns="91425" bIns="91425" anchor="t" anchorCtr="0">
            <a:noAutofit/>
          </a:bodyPr>
          <a:lstStyle/>
          <a:p>
            <a:pPr marL="0" marR="0" lvl="0" indent="0" algn="just" rtl="0">
              <a:lnSpc>
                <a:spcPct val="104090"/>
              </a:lnSpc>
              <a:spcBef>
                <a:spcPts val="1200"/>
              </a:spcBef>
              <a:spcAft>
                <a:spcPts val="0"/>
              </a:spcAft>
              <a:buClr>
                <a:srgbClr val="000000"/>
              </a:buClr>
              <a:buSzPts val="2300"/>
              <a:buFont typeface="Arial"/>
              <a:buNone/>
            </a:pPr>
            <a:r>
              <a:rPr lang="en-US" sz="1700" b="1" u="none" strike="noStrike" cap="none">
                <a:solidFill>
                  <a:schemeClr val="dk1"/>
                </a:solidFill>
                <a:latin typeface="Calibri"/>
                <a:ea typeface="Calibri"/>
                <a:cs typeface="Calibri"/>
                <a:sym typeface="Calibri"/>
              </a:rPr>
              <a:t>Score corresponding to the sum of weighted sites. </a:t>
            </a:r>
            <a:endParaRPr sz="1700" b="1" u="none" strike="noStrike" cap="none">
              <a:solidFill>
                <a:schemeClr val="dk1"/>
              </a:solidFill>
              <a:latin typeface="Calibri"/>
              <a:ea typeface="Calibri"/>
              <a:cs typeface="Calibri"/>
              <a:sym typeface="Calibri"/>
            </a:endParaRPr>
          </a:p>
          <a:p>
            <a:pPr marL="0" marR="0" lvl="0" indent="0" algn="just" rtl="0">
              <a:lnSpc>
                <a:spcPct val="104090"/>
              </a:lnSpc>
              <a:spcBef>
                <a:spcPts val="1200"/>
              </a:spcBef>
              <a:spcAft>
                <a:spcPts val="0"/>
              </a:spcAft>
              <a:buNone/>
            </a:pPr>
            <a:r>
              <a:rPr lang="en-US" sz="1700" u="none" strike="noStrike" cap="none">
                <a:solidFill>
                  <a:schemeClr val="dk1"/>
                </a:solidFill>
                <a:latin typeface="Calibri"/>
                <a:ea typeface="Calibri"/>
                <a:cs typeface="Calibri"/>
                <a:sym typeface="Calibri"/>
              </a:rPr>
              <a:t>Weighting is defined based on the type and status of the site to attempt to account for the variation in nature and magnitude of pressures and impacts. Weighting is also adjusted to consider the proximity of populations to the sites (INERIS, page 28).</a:t>
            </a:r>
            <a:endParaRPr sz="1700">
              <a:solidFill>
                <a:schemeClr val="dk1"/>
              </a:solidFill>
              <a:latin typeface="Calibri"/>
              <a:ea typeface="Calibri"/>
              <a:cs typeface="Calibri"/>
              <a:sym typeface="Calibri"/>
            </a:endParaRPr>
          </a:p>
          <a:p>
            <a:pPr marL="0" marR="0" lvl="0" indent="0" algn="just" rtl="0">
              <a:lnSpc>
                <a:spcPct val="104090"/>
              </a:lnSpc>
              <a:spcBef>
                <a:spcPts val="1200"/>
              </a:spcBef>
              <a:spcAft>
                <a:spcPts val="0"/>
              </a:spcAft>
              <a:buNone/>
            </a:pPr>
            <a:endParaRPr sz="1700">
              <a:solidFill>
                <a:schemeClr val="dk1"/>
              </a:solidFill>
              <a:latin typeface="Calibri"/>
              <a:ea typeface="Calibri"/>
              <a:cs typeface="Calibri"/>
              <a:sym typeface="Calibri"/>
            </a:endParaRPr>
          </a:p>
          <a:p>
            <a:pPr marL="0" marR="0" lvl="0" indent="0" algn="just" rtl="0">
              <a:lnSpc>
                <a:spcPct val="104090"/>
              </a:lnSpc>
              <a:spcBef>
                <a:spcPts val="1200"/>
              </a:spcBef>
              <a:spcAft>
                <a:spcPts val="0"/>
              </a:spcAft>
              <a:buClr>
                <a:srgbClr val="000000"/>
              </a:buClr>
              <a:buSzPts val="2300"/>
              <a:buFont typeface="Arial"/>
              <a:buNone/>
            </a:pPr>
            <a:r>
              <a:rPr lang="en-US" sz="1700" b="1" i="0" u="none" strike="noStrike" cap="none">
                <a:solidFill>
                  <a:schemeClr val="dk1"/>
                </a:solidFill>
                <a:latin typeface="Calibri"/>
                <a:ea typeface="Calibri"/>
                <a:cs typeface="Calibri"/>
                <a:sym typeface="Calibri"/>
              </a:rPr>
              <a:t>Two databases were used:</a:t>
            </a:r>
            <a:endParaRPr sz="1700" b="1" i="0" u="none" strike="noStrike" cap="none">
              <a:solidFill>
                <a:schemeClr val="dk1"/>
              </a:solidFill>
              <a:latin typeface="Calibri"/>
              <a:ea typeface="Calibri"/>
              <a:cs typeface="Calibri"/>
              <a:sym typeface="Calibri"/>
            </a:endParaRPr>
          </a:p>
          <a:p>
            <a:pPr marL="457200" marR="0" lvl="0" indent="-336550" algn="just" rtl="0">
              <a:lnSpc>
                <a:spcPct val="104090"/>
              </a:lnSpc>
              <a:spcBef>
                <a:spcPts val="1200"/>
              </a:spcBef>
              <a:spcAft>
                <a:spcPts val="0"/>
              </a:spcAft>
              <a:buClr>
                <a:schemeClr val="dk1"/>
              </a:buClr>
              <a:buSzPts val="1700"/>
              <a:buFont typeface="Calibri"/>
              <a:buAutoNum type="arabicPeriod"/>
            </a:pPr>
            <a:r>
              <a:rPr lang="en-US" sz="1700" b="0" i="0" u="none" strike="noStrike" cap="none">
                <a:solidFill>
                  <a:schemeClr val="dk1"/>
                </a:solidFill>
                <a:latin typeface="Calibri"/>
                <a:ea typeface="Calibri"/>
                <a:cs typeface="Calibri"/>
                <a:sym typeface="Calibri"/>
              </a:rPr>
              <a:t>BASOL.json (base de sites et sols pollués)</a:t>
            </a:r>
            <a:endParaRPr sz="1700" b="0" i="0" u="none" strike="noStrike" cap="none">
              <a:solidFill>
                <a:schemeClr val="dk1"/>
              </a:solidFill>
              <a:latin typeface="Calibri"/>
              <a:ea typeface="Calibri"/>
              <a:cs typeface="Calibri"/>
              <a:sym typeface="Calibri"/>
            </a:endParaRPr>
          </a:p>
          <a:p>
            <a:pPr marL="457200" marR="0" lvl="0" indent="-336550" algn="just" rtl="0">
              <a:lnSpc>
                <a:spcPct val="104090"/>
              </a:lnSpc>
              <a:spcBef>
                <a:spcPts val="0"/>
              </a:spcBef>
              <a:spcAft>
                <a:spcPts val="0"/>
              </a:spcAft>
              <a:buClr>
                <a:schemeClr val="dk1"/>
              </a:buClr>
              <a:buSzPts val="1700"/>
              <a:buFont typeface="Calibri"/>
              <a:buAutoNum type="arabicPeriod"/>
            </a:pPr>
            <a:r>
              <a:rPr lang="en-US" sz="1700" b="0" i="0" u="none" strike="noStrike" cap="none">
                <a:solidFill>
                  <a:schemeClr val="dk1"/>
                </a:solidFill>
                <a:latin typeface="Calibri"/>
                <a:ea typeface="Calibri"/>
                <a:cs typeface="Calibri"/>
                <a:sym typeface="Calibri"/>
              </a:rPr>
              <a:t>icpe.geojson (</a:t>
            </a:r>
            <a:r>
              <a:rPr lang="en-US" sz="1700" b="0" i="0" u="none" strike="noStrike" cap="none">
                <a:solidFill>
                  <a:srgbClr val="3A3A3A"/>
                </a:solidFill>
                <a:highlight>
                  <a:srgbClr val="FFFFFF"/>
                </a:highlight>
                <a:latin typeface="Calibri"/>
                <a:ea typeface="Calibri"/>
                <a:cs typeface="Calibri"/>
                <a:sym typeface="Calibri"/>
              </a:rPr>
              <a:t>Geographic file for the location of classified installations</a:t>
            </a:r>
            <a:r>
              <a:rPr lang="en-US" sz="1700" b="0" i="0" u="none" strike="noStrike" cap="none">
                <a:solidFill>
                  <a:schemeClr val="dk1"/>
                </a:solidFill>
                <a:latin typeface="Calibri"/>
                <a:ea typeface="Calibri"/>
                <a:cs typeface="Calibri"/>
                <a:sym typeface="Calibri"/>
              </a:rPr>
              <a:t>)</a:t>
            </a:r>
            <a:endParaRPr sz="1700" b="0" i="0" u="none" strike="noStrike" cap="none">
              <a:solidFill>
                <a:schemeClr val="dk1"/>
              </a:solidFill>
              <a:latin typeface="Calibri"/>
              <a:ea typeface="Calibri"/>
              <a:cs typeface="Calibri"/>
              <a:sym typeface="Calibri"/>
            </a:endParaRPr>
          </a:p>
          <a:p>
            <a:pPr marL="0" marR="0" lvl="0" indent="0" algn="just" rtl="0">
              <a:lnSpc>
                <a:spcPct val="104090"/>
              </a:lnSpc>
              <a:spcBef>
                <a:spcPts val="0"/>
              </a:spcBef>
              <a:spcAft>
                <a:spcPts val="0"/>
              </a:spcAft>
              <a:buNone/>
            </a:pPr>
            <a:endParaRPr sz="1700">
              <a:solidFill>
                <a:schemeClr val="dk1"/>
              </a:solidFill>
              <a:latin typeface="Calibri"/>
              <a:ea typeface="Calibri"/>
              <a:cs typeface="Calibri"/>
              <a:sym typeface="Calibri"/>
            </a:endParaRPr>
          </a:p>
          <a:p>
            <a:pPr marL="0" lvl="0" indent="0" algn="just" rtl="0">
              <a:lnSpc>
                <a:spcPct val="104090"/>
              </a:lnSpc>
              <a:spcBef>
                <a:spcPts val="1200"/>
              </a:spcBef>
              <a:spcAft>
                <a:spcPts val="0"/>
              </a:spcAft>
              <a:buClr>
                <a:schemeClr val="dk1"/>
              </a:buClr>
              <a:buSzPts val="2300"/>
              <a:buFont typeface="Arial"/>
              <a:buNone/>
            </a:pPr>
            <a:r>
              <a:rPr lang="en-US" sz="1700" b="1">
                <a:solidFill>
                  <a:schemeClr val="dk1"/>
                </a:solidFill>
                <a:latin typeface="Calibri"/>
                <a:ea typeface="Calibri"/>
                <a:cs typeface="Calibri"/>
                <a:sym typeface="Calibri"/>
              </a:rPr>
              <a:t>Data extracted in January 2020</a:t>
            </a:r>
            <a:endParaRPr sz="1700">
              <a:solidFill>
                <a:schemeClr val="dk1"/>
              </a:solidFill>
              <a:latin typeface="Calibri"/>
              <a:ea typeface="Calibri"/>
              <a:cs typeface="Calibri"/>
              <a:sym typeface="Calibri"/>
            </a:endParaRPr>
          </a:p>
          <a:p>
            <a:pPr marL="457200" marR="0" lvl="0" indent="0" algn="l" rtl="0">
              <a:lnSpc>
                <a:spcPct val="100000"/>
              </a:lnSpc>
              <a:spcBef>
                <a:spcPts val="1200"/>
              </a:spcBef>
              <a:spcAft>
                <a:spcPts val="0"/>
              </a:spcAft>
              <a:buClr>
                <a:srgbClr val="000000"/>
              </a:buClr>
              <a:buSzPts val="1800"/>
              <a:buFont typeface="Arial"/>
              <a:buNone/>
            </a:pP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100" b="0" i="0" u="none" strike="noStrike" cap="none">
              <a:solidFill>
                <a:schemeClr val="dk1"/>
              </a:solidFill>
              <a:latin typeface="Calibri"/>
              <a:ea typeface="Calibri"/>
              <a:cs typeface="Calibri"/>
              <a:sym typeface="Calibri"/>
            </a:endParaRPr>
          </a:p>
        </p:txBody>
      </p:sp>
      <p:sp>
        <p:nvSpPr>
          <p:cNvPr id="228" name="Google Shape;228;g2bda2f6fcbe_2_11"/>
          <p:cNvSpPr txBox="1"/>
          <p:nvPr/>
        </p:nvSpPr>
        <p:spPr>
          <a:xfrm>
            <a:off x="6718175" y="2344200"/>
            <a:ext cx="5279400" cy="2596500"/>
          </a:xfrm>
          <a:prstGeom prst="rect">
            <a:avLst/>
          </a:prstGeom>
          <a:noFill/>
          <a:ln>
            <a:noFill/>
          </a:ln>
        </p:spPr>
        <p:txBody>
          <a:bodyPr spcFirstLastPara="1" wrap="square" lIns="91425" tIns="91425" rIns="91425" bIns="91425" anchor="t" anchorCtr="0">
            <a:noAutofit/>
          </a:bodyPr>
          <a:lstStyle/>
          <a:p>
            <a:pPr marL="1371600" marR="0" lvl="0" indent="457200" algn="l" rtl="0">
              <a:lnSpc>
                <a:spcPct val="100000"/>
              </a:lnSpc>
              <a:spcBef>
                <a:spcPts val="0"/>
              </a:spcBef>
              <a:spcAft>
                <a:spcPts val="0"/>
              </a:spcAft>
              <a:buClr>
                <a:srgbClr val="000000"/>
              </a:buClr>
              <a:buSzPts val="1800"/>
              <a:buFont typeface="Arial"/>
              <a:buNone/>
            </a:pPr>
            <a:r>
              <a:rPr lang="en-US" sz="1700" b="1">
                <a:solidFill>
                  <a:schemeClr val="dk1"/>
                </a:solidFill>
                <a:latin typeface="Calibri"/>
                <a:ea typeface="Calibri"/>
                <a:cs typeface="Calibri"/>
                <a:sym typeface="Calibri"/>
              </a:rPr>
              <a:t>Steps for Weighting</a:t>
            </a:r>
            <a:endParaRPr sz="17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700" b="1" i="0" u="none" strike="noStrike" cap="none">
                <a:solidFill>
                  <a:schemeClr val="dk1"/>
                </a:solidFill>
                <a:latin typeface="Calibri"/>
                <a:ea typeface="Calibri"/>
                <a:cs typeface="Calibri"/>
                <a:sym typeface="Calibri"/>
              </a:rPr>
              <a:t>Step 1: </a:t>
            </a:r>
            <a:r>
              <a:rPr lang="en-US" sz="1700" i="0" u="none" strike="noStrike" cap="none">
                <a:solidFill>
                  <a:schemeClr val="dk1"/>
                </a:solidFill>
                <a:latin typeface="Calibri"/>
                <a:ea typeface="Calibri"/>
                <a:cs typeface="Calibri"/>
                <a:sym typeface="Calibri"/>
              </a:rPr>
              <a:t>Calculate the weights by the condition site</a:t>
            </a:r>
            <a:endParaRPr sz="170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7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900"/>
              <a:buFont typeface="Arial"/>
              <a:buNone/>
            </a:pPr>
            <a:r>
              <a:rPr lang="en-US" sz="1700" b="1">
                <a:solidFill>
                  <a:schemeClr val="dk1"/>
                </a:solidFill>
                <a:latin typeface="Calibri"/>
                <a:ea typeface="Calibri"/>
                <a:cs typeface="Calibri"/>
                <a:sym typeface="Calibri"/>
              </a:rPr>
              <a:t>Step 2: </a:t>
            </a:r>
            <a:r>
              <a:rPr lang="en-US" sz="1700">
                <a:solidFill>
                  <a:schemeClr val="dk1"/>
                </a:solidFill>
                <a:latin typeface="Calibri"/>
                <a:ea typeface="Calibri"/>
                <a:cs typeface="Calibri"/>
                <a:sym typeface="Calibri"/>
              </a:rPr>
              <a:t>Weight of the site condition</a:t>
            </a:r>
            <a:br>
              <a:rPr lang="en-US" sz="1700">
                <a:solidFill>
                  <a:schemeClr val="dk1"/>
                </a:solidFill>
                <a:latin typeface="Calibri"/>
                <a:ea typeface="Calibri"/>
                <a:cs typeface="Calibri"/>
                <a:sym typeface="Calibri"/>
              </a:rPr>
            </a:br>
            <a:r>
              <a:rPr lang="en-US" sz="1700">
                <a:solidFill>
                  <a:schemeClr val="dk1"/>
                </a:solidFill>
                <a:latin typeface="Calibri"/>
                <a:ea typeface="Calibri"/>
                <a:cs typeface="Calibri"/>
                <a:sym typeface="Calibri"/>
              </a:rPr>
              <a:t>   	 'Absence de surveillance justifiée': 1</a:t>
            </a:r>
            <a:br>
              <a:rPr lang="en-US" sz="1700">
                <a:solidFill>
                  <a:schemeClr val="dk1"/>
                </a:solidFill>
                <a:latin typeface="Calibri"/>
                <a:ea typeface="Calibri"/>
                <a:cs typeface="Calibri"/>
                <a:sym typeface="Calibri"/>
              </a:rPr>
            </a:br>
            <a:r>
              <a:rPr lang="en-US" sz="1700">
                <a:solidFill>
                  <a:schemeClr val="dk1"/>
                </a:solidFill>
                <a:latin typeface="Calibri"/>
                <a:ea typeface="Calibri"/>
                <a:cs typeface="Calibri"/>
                <a:sym typeface="Calibri"/>
              </a:rPr>
              <a:t>	 'Surveillance différée en raison de procédure en cours': 0.5</a:t>
            </a:r>
            <a:endParaRPr sz="1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900"/>
              <a:buFont typeface="Arial"/>
              <a:buNone/>
            </a:pPr>
            <a:endParaRPr sz="17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900"/>
              <a:buFont typeface="Arial"/>
              <a:buNone/>
            </a:pPr>
            <a:endParaRPr sz="17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900"/>
              <a:buFont typeface="Arial"/>
              <a:buNone/>
            </a:pPr>
            <a:r>
              <a:rPr lang="en-US" sz="1700" b="1">
                <a:solidFill>
                  <a:schemeClr val="dk1"/>
                </a:solidFill>
                <a:latin typeface="Calibri"/>
                <a:ea typeface="Calibri"/>
                <a:cs typeface="Calibri"/>
                <a:sym typeface="Calibri"/>
              </a:rPr>
              <a:t>Step 3: </a:t>
            </a:r>
            <a:r>
              <a:rPr lang="en-US" sz="1700">
                <a:solidFill>
                  <a:schemeClr val="dk1"/>
                </a:solidFill>
                <a:latin typeface="Calibri"/>
                <a:ea typeface="Calibri"/>
                <a:cs typeface="Calibri"/>
                <a:sym typeface="Calibri"/>
              </a:rPr>
              <a:t>Weighting the adjusted score to proximity of population sites</a:t>
            </a: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 '0 - 250 meters' :  1,</a:t>
            </a: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'250 - 500  meters' : 0.5</a:t>
            </a: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'500 - onwards' :  0.2</a:t>
            </a:r>
            <a:endParaRPr sz="170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1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p:txBody>
      </p:sp>
      <p:pic>
        <p:nvPicPr>
          <p:cNvPr id="229" name="Google Shape;229;g2bda2f6fcbe_2_11"/>
          <p:cNvPicPr preferRelativeResize="0"/>
          <p:nvPr/>
        </p:nvPicPr>
        <p:blipFill>
          <a:blip r:embed="rId5">
            <a:alphaModFix/>
          </a:blip>
          <a:stretch>
            <a:fillRect/>
          </a:stretch>
        </p:blipFill>
        <p:spPr>
          <a:xfrm>
            <a:off x="8166475" y="4179363"/>
            <a:ext cx="2140575" cy="331925"/>
          </a:xfrm>
          <a:prstGeom prst="rect">
            <a:avLst/>
          </a:prstGeom>
          <a:noFill/>
          <a:ln>
            <a:noFill/>
          </a:ln>
        </p:spPr>
      </p:pic>
      <p:pic>
        <p:nvPicPr>
          <p:cNvPr id="230" name="Google Shape;230;g2bda2f6fcbe_2_11"/>
          <p:cNvPicPr preferRelativeResize="0"/>
          <p:nvPr/>
        </p:nvPicPr>
        <p:blipFill>
          <a:blip r:embed="rId6">
            <a:alphaModFix/>
          </a:blip>
          <a:stretch>
            <a:fillRect/>
          </a:stretch>
        </p:blipFill>
        <p:spPr>
          <a:xfrm>
            <a:off x="9500075" y="5489850"/>
            <a:ext cx="2140575" cy="3647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2bda2f6fcbe_2_53"/>
          <p:cNvSpPr txBox="1">
            <a:spLocks noGrp="1"/>
          </p:cNvSpPr>
          <p:nvPr>
            <p:ph type="title"/>
          </p:nvPr>
        </p:nvSpPr>
        <p:spPr>
          <a:xfrm>
            <a:off x="1480325" y="1294125"/>
            <a:ext cx="9982200" cy="89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Indicateur sécheresse</a:t>
            </a:r>
            <a:endParaRPr>
              <a:latin typeface="Arial"/>
              <a:ea typeface="Arial"/>
              <a:cs typeface="Arial"/>
              <a:sym typeface="Arial"/>
            </a:endParaRPr>
          </a:p>
          <a:p>
            <a:pPr marL="0" lvl="0" indent="0" algn="ctr" rtl="0">
              <a:lnSpc>
                <a:spcPct val="90000"/>
              </a:lnSpc>
              <a:spcBef>
                <a:spcPts val="0"/>
              </a:spcBef>
              <a:spcAft>
                <a:spcPts val="0"/>
              </a:spcAft>
              <a:buClr>
                <a:schemeClr val="dk1"/>
              </a:buClr>
              <a:buSzPts val="3960"/>
              <a:buFont typeface="Arial"/>
              <a:buNone/>
            </a:pPr>
            <a:endParaRPr sz="3160">
              <a:latin typeface="Arial"/>
              <a:ea typeface="Arial"/>
              <a:cs typeface="Arial"/>
              <a:sym typeface="Arial"/>
            </a:endParaRPr>
          </a:p>
        </p:txBody>
      </p:sp>
      <p:sp>
        <p:nvSpPr>
          <p:cNvPr id="237" name="Google Shape;237;g2bda2f6fcbe_2_53"/>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8" name="Google Shape;238;g2bda2f6fcbe_2_53"/>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9" name="Google Shape;239;g2bda2f6fcbe_2_53"/>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g2bda2f6fcbe_2_53"/>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1" name="Google Shape;241;g2bda2f6fcbe_2_53" descr="Data and Economics for Public Policy Master - Ecole polytechnique"/>
          <p:cNvPicPr preferRelativeResize="0"/>
          <p:nvPr/>
        </p:nvPicPr>
        <p:blipFill rotWithShape="1">
          <a:blip r:embed="rId3">
            <a:alphaModFix/>
          </a:blip>
          <a:srcRect/>
          <a:stretch/>
        </p:blipFill>
        <p:spPr>
          <a:xfrm>
            <a:off x="5491143" y="6287510"/>
            <a:ext cx="1544846" cy="467276"/>
          </a:xfrm>
          <a:prstGeom prst="rect">
            <a:avLst/>
          </a:prstGeom>
          <a:noFill/>
          <a:ln>
            <a:noFill/>
          </a:ln>
        </p:spPr>
      </p:pic>
      <p:pic>
        <p:nvPicPr>
          <p:cNvPr id="242" name="Google Shape;242;g2bda2f6fcbe_2_53"/>
          <p:cNvPicPr preferRelativeResize="0"/>
          <p:nvPr/>
        </p:nvPicPr>
        <p:blipFill rotWithShape="1">
          <a:blip r:embed="rId4">
            <a:alphaModFix/>
          </a:blip>
          <a:srcRect/>
          <a:stretch/>
        </p:blipFill>
        <p:spPr>
          <a:xfrm>
            <a:off x="4790388" y="214237"/>
            <a:ext cx="2946374" cy="467275"/>
          </a:xfrm>
          <a:prstGeom prst="rect">
            <a:avLst/>
          </a:prstGeom>
          <a:noFill/>
          <a:ln>
            <a:noFill/>
          </a:ln>
        </p:spPr>
      </p:pic>
      <p:sp>
        <p:nvSpPr>
          <p:cNvPr id="243" name="Google Shape;243;g2bda2f6fcbe_2_53"/>
          <p:cNvSpPr txBox="1"/>
          <p:nvPr/>
        </p:nvSpPr>
        <p:spPr>
          <a:xfrm>
            <a:off x="600075" y="4643350"/>
            <a:ext cx="4977600" cy="217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244" name="Google Shape;244;g2bda2f6fcbe_2_53"/>
          <p:cNvSpPr txBox="1"/>
          <p:nvPr/>
        </p:nvSpPr>
        <p:spPr>
          <a:xfrm>
            <a:off x="918875" y="2419438"/>
            <a:ext cx="11105100" cy="3444000"/>
          </a:xfrm>
          <a:prstGeom prst="rect">
            <a:avLst/>
          </a:prstGeom>
          <a:noFill/>
          <a:ln>
            <a:noFill/>
          </a:ln>
        </p:spPr>
        <p:txBody>
          <a:bodyPr spcFirstLastPara="1" wrap="square" lIns="91425" tIns="91425" rIns="91425" bIns="91425" anchor="t" anchorCtr="0">
            <a:noAutofit/>
          </a:bodyPr>
          <a:lstStyle/>
          <a:p>
            <a:pPr marL="0" marR="0" lvl="0" indent="0" algn="just" rtl="0">
              <a:lnSpc>
                <a:spcPct val="104090"/>
              </a:lnSpc>
              <a:spcBef>
                <a:spcPts val="1200"/>
              </a:spcBef>
              <a:spcAft>
                <a:spcPts val="0"/>
              </a:spcAft>
              <a:buClr>
                <a:schemeClr val="dk1"/>
              </a:buClr>
              <a:buSzPts val="1100"/>
              <a:buFont typeface="Arial"/>
              <a:buNone/>
            </a:pPr>
            <a:r>
              <a:rPr lang="en-US" sz="2300" b="1" u="none" strike="noStrike" cap="none">
                <a:solidFill>
                  <a:schemeClr val="dk1"/>
                </a:solidFill>
                <a:latin typeface="Calibri"/>
                <a:ea typeface="Calibri"/>
                <a:cs typeface="Calibri"/>
                <a:sym typeface="Calibri"/>
              </a:rPr>
              <a:t>By geographical area, weight the risk of a territory to face drought episodes according to the number of days the territory is under alert, reinforced alert, or crisis.</a:t>
            </a:r>
            <a:endParaRPr sz="2300" b="1" u="none" strike="noStrike" cap="none">
              <a:solidFill>
                <a:schemeClr val="dk1"/>
              </a:solidFill>
              <a:latin typeface="Calibri"/>
              <a:ea typeface="Calibri"/>
              <a:cs typeface="Calibri"/>
              <a:sym typeface="Calibri"/>
            </a:endParaRPr>
          </a:p>
          <a:p>
            <a:pPr marL="0" marR="0" lvl="0" indent="0" algn="just" rtl="0">
              <a:lnSpc>
                <a:spcPct val="104090"/>
              </a:lnSpc>
              <a:spcBef>
                <a:spcPts val="1200"/>
              </a:spcBef>
              <a:spcAft>
                <a:spcPts val="0"/>
              </a:spcAft>
              <a:buClr>
                <a:srgbClr val="000000"/>
              </a:buClr>
              <a:buSzPts val="2300"/>
              <a:buFont typeface="Arial"/>
              <a:buNone/>
            </a:pPr>
            <a:endParaRPr sz="2300" b="0" i="0" u="none" strike="noStrike" cap="none">
              <a:solidFill>
                <a:schemeClr val="dk1"/>
              </a:solidFill>
              <a:latin typeface="Calibri"/>
              <a:ea typeface="Calibri"/>
              <a:cs typeface="Calibri"/>
              <a:sym typeface="Calibri"/>
            </a:endParaRPr>
          </a:p>
          <a:p>
            <a:pPr marL="0" marR="0" lvl="0" indent="0" algn="just" rtl="0">
              <a:lnSpc>
                <a:spcPct val="104090"/>
              </a:lnSpc>
              <a:spcBef>
                <a:spcPts val="1200"/>
              </a:spcBef>
              <a:spcAft>
                <a:spcPts val="0"/>
              </a:spcAft>
              <a:buClr>
                <a:srgbClr val="000000"/>
              </a:buClr>
              <a:buSzPts val="2300"/>
              <a:buFont typeface="Arial"/>
              <a:buNone/>
            </a:pPr>
            <a:r>
              <a:rPr lang="en-US" sz="2300" b="1" i="0" u="none" strike="noStrike" cap="none">
                <a:solidFill>
                  <a:schemeClr val="dk1"/>
                </a:solidFill>
                <a:latin typeface="Calibri"/>
                <a:ea typeface="Calibri"/>
                <a:cs typeface="Calibri"/>
                <a:sym typeface="Calibri"/>
              </a:rPr>
              <a:t>Data used:</a:t>
            </a:r>
            <a:endParaRPr sz="2300" b="1" i="0" u="none" strike="noStrike" cap="none">
              <a:solidFill>
                <a:schemeClr val="dk1"/>
              </a:solidFill>
              <a:latin typeface="Calibri"/>
              <a:ea typeface="Calibri"/>
              <a:cs typeface="Calibri"/>
              <a:sym typeface="Calibri"/>
            </a:endParaRPr>
          </a:p>
          <a:p>
            <a:pPr marL="457200" marR="0" lvl="0" indent="-374650" algn="just" rtl="0">
              <a:lnSpc>
                <a:spcPct val="104090"/>
              </a:lnSpc>
              <a:spcBef>
                <a:spcPts val="1200"/>
              </a:spcBef>
              <a:spcAft>
                <a:spcPts val="0"/>
              </a:spcAft>
              <a:buClr>
                <a:schemeClr val="dk1"/>
              </a:buClr>
              <a:buSzPts val="2300"/>
              <a:buFont typeface="Calibri"/>
              <a:buAutoNum type="arabicPeriod"/>
            </a:pPr>
            <a:r>
              <a:rPr lang="en-US" sz="2300" b="0" i="0" u="none" strike="noStrike" cap="none">
                <a:solidFill>
                  <a:schemeClr val="dk1"/>
                </a:solidFill>
                <a:latin typeface="Calibri"/>
                <a:ea typeface="Calibri"/>
                <a:cs typeface="Calibri"/>
                <a:sym typeface="Calibri"/>
              </a:rPr>
              <a:t>zones_arretes_en_vigueur.geojson</a:t>
            </a:r>
            <a:endParaRPr sz="2300" b="0" i="0" u="none" strike="noStrike" cap="none">
              <a:solidFill>
                <a:schemeClr val="dk1"/>
              </a:solidFill>
              <a:latin typeface="Calibri"/>
              <a:ea typeface="Calibri"/>
              <a:cs typeface="Calibri"/>
              <a:sym typeface="Calibri"/>
            </a:endParaRPr>
          </a:p>
          <a:p>
            <a:pPr marL="457200" marR="0" lvl="0" indent="-374650" algn="just" rtl="0">
              <a:lnSpc>
                <a:spcPct val="104090"/>
              </a:lnSpc>
              <a:spcBef>
                <a:spcPts val="0"/>
              </a:spcBef>
              <a:spcAft>
                <a:spcPts val="0"/>
              </a:spcAft>
              <a:buClr>
                <a:schemeClr val="dk1"/>
              </a:buClr>
              <a:buSzPts val="2300"/>
              <a:buFont typeface="Calibri"/>
              <a:buAutoNum type="arabicPeriod"/>
            </a:pPr>
            <a:r>
              <a:rPr lang="en-US" sz="2300" b="0" i="0" u="none" strike="noStrike" cap="none">
                <a:solidFill>
                  <a:schemeClr val="dk1"/>
                </a:solidFill>
                <a:latin typeface="Calibri"/>
                <a:ea typeface="Calibri"/>
                <a:cs typeface="Calibri"/>
                <a:sym typeface="Calibri"/>
              </a:rPr>
              <a:t>all_zones.shp</a:t>
            </a:r>
            <a:endParaRPr sz="2300" b="0" i="0" u="none" strike="noStrike" cap="none">
              <a:solidFill>
                <a:schemeClr val="dk1"/>
              </a:solidFill>
              <a:latin typeface="Calibri"/>
              <a:ea typeface="Calibri"/>
              <a:cs typeface="Calibri"/>
              <a:sym typeface="Calibri"/>
            </a:endParaRPr>
          </a:p>
          <a:p>
            <a:pPr marL="457200" marR="0" lvl="0" indent="0" algn="l" rtl="0">
              <a:lnSpc>
                <a:spcPct val="100000"/>
              </a:lnSpc>
              <a:spcBef>
                <a:spcPts val="1200"/>
              </a:spcBef>
              <a:spcAft>
                <a:spcPts val="0"/>
              </a:spcAft>
              <a:buClr>
                <a:srgbClr val="000000"/>
              </a:buClr>
              <a:buSzPts val="1800"/>
              <a:buFont typeface="Arial"/>
              <a:buNone/>
            </a:pP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bda2f6fcbe_2_66"/>
          <p:cNvSpPr txBox="1"/>
          <p:nvPr/>
        </p:nvSpPr>
        <p:spPr>
          <a:xfrm>
            <a:off x="6024550" y="1690575"/>
            <a:ext cx="5094600" cy="6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dk1"/>
                </a:solidFill>
                <a:latin typeface="Calibri"/>
                <a:ea typeface="Calibri"/>
                <a:cs typeface="Calibri"/>
                <a:sym typeface="Calibri"/>
              </a:rPr>
              <a:t>Zones/Departments</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chemeClr val="dk1"/>
              </a:buClr>
              <a:buSzPts val="1100"/>
              <a:buFont typeface="Arial"/>
              <a:buNone/>
            </a:pPr>
            <a:r>
              <a:rPr lang="en-US" sz="1600" b="0" i="0" u="none" strike="noStrike" cap="none">
                <a:solidFill>
                  <a:schemeClr val="dk1"/>
                </a:solidFill>
                <a:latin typeface="Calibri"/>
                <a:ea typeface="Calibri"/>
                <a:cs typeface="Calibri"/>
                <a:sym typeface="Calibri"/>
              </a:rPr>
              <a:t>Lozère, Ain, Gard, Aude, Hérault, Pyrénées-Orientales</a:t>
            </a:r>
            <a:endParaRPr sz="16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p:txBody>
      </p:sp>
      <p:sp>
        <p:nvSpPr>
          <p:cNvPr id="251" name="Google Shape;251;g2bda2f6fcbe_2_66"/>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2" name="Google Shape;252;g2bda2f6fcbe_2_66"/>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 name="Google Shape;253;g2bda2f6fcbe_2_66"/>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4" name="Google Shape;254;g2bda2f6fcbe_2_66"/>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5" name="Google Shape;255;g2bda2f6fcbe_2_66" descr="Data and Economics for Public Policy Master - Ecole polytechnique"/>
          <p:cNvPicPr preferRelativeResize="0"/>
          <p:nvPr/>
        </p:nvPicPr>
        <p:blipFill rotWithShape="1">
          <a:blip r:embed="rId3">
            <a:alphaModFix/>
          </a:blip>
          <a:srcRect/>
          <a:stretch/>
        </p:blipFill>
        <p:spPr>
          <a:xfrm>
            <a:off x="5491143" y="6287510"/>
            <a:ext cx="1544846" cy="467276"/>
          </a:xfrm>
          <a:prstGeom prst="rect">
            <a:avLst/>
          </a:prstGeom>
          <a:noFill/>
          <a:ln>
            <a:noFill/>
          </a:ln>
        </p:spPr>
      </p:pic>
      <p:pic>
        <p:nvPicPr>
          <p:cNvPr id="256" name="Google Shape;256;g2bda2f6fcbe_2_66"/>
          <p:cNvPicPr preferRelativeResize="0"/>
          <p:nvPr/>
        </p:nvPicPr>
        <p:blipFill rotWithShape="1">
          <a:blip r:embed="rId4">
            <a:alphaModFix/>
          </a:blip>
          <a:srcRect/>
          <a:stretch/>
        </p:blipFill>
        <p:spPr>
          <a:xfrm>
            <a:off x="4790388" y="214237"/>
            <a:ext cx="2946374" cy="467275"/>
          </a:xfrm>
          <a:prstGeom prst="rect">
            <a:avLst/>
          </a:prstGeom>
          <a:noFill/>
          <a:ln>
            <a:noFill/>
          </a:ln>
        </p:spPr>
      </p:pic>
      <p:sp>
        <p:nvSpPr>
          <p:cNvPr id="257" name="Google Shape;257;g2bda2f6fcbe_2_66"/>
          <p:cNvSpPr txBox="1"/>
          <p:nvPr/>
        </p:nvSpPr>
        <p:spPr>
          <a:xfrm>
            <a:off x="927375" y="1836675"/>
            <a:ext cx="4591500" cy="673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dk1"/>
                </a:solidFill>
                <a:latin typeface="Calibri"/>
                <a:ea typeface="Calibri"/>
                <a:cs typeface="Calibri"/>
                <a:sym typeface="Calibri"/>
              </a:rPr>
              <a:t>Drought risk  by geographical area: Alerte (0), Vigilance (0.25), Alerte renforcée (0.5),  Crisis (1)</a:t>
            </a:r>
            <a:endParaRPr sz="1500" b="1" i="0" u="none" strike="noStrike" cap="none">
              <a:solidFill>
                <a:schemeClr val="dk1"/>
              </a:solidFill>
              <a:latin typeface="Calibri"/>
              <a:ea typeface="Calibri"/>
              <a:cs typeface="Calibri"/>
              <a:sym typeface="Calibri"/>
            </a:endParaRPr>
          </a:p>
        </p:txBody>
      </p:sp>
      <p:pic>
        <p:nvPicPr>
          <p:cNvPr id="258" name="Google Shape;258;g2bda2f6fcbe_2_66"/>
          <p:cNvPicPr preferRelativeResize="0"/>
          <p:nvPr/>
        </p:nvPicPr>
        <p:blipFill rotWithShape="1">
          <a:blip r:embed="rId5">
            <a:alphaModFix/>
          </a:blip>
          <a:srcRect/>
          <a:stretch/>
        </p:blipFill>
        <p:spPr>
          <a:xfrm>
            <a:off x="1096600" y="2413450"/>
            <a:ext cx="4394551" cy="3705149"/>
          </a:xfrm>
          <a:prstGeom prst="rect">
            <a:avLst/>
          </a:prstGeom>
          <a:noFill/>
          <a:ln>
            <a:noFill/>
          </a:ln>
        </p:spPr>
      </p:pic>
      <p:sp>
        <p:nvSpPr>
          <p:cNvPr id="259" name="Google Shape;259;g2bda2f6fcbe_2_66"/>
          <p:cNvSpPr txBox="1">
            <a:spLocks noGrp="1"/>
          </p:cNvSpPr>
          <p:nvPr>
            <p:ph type="title"/>
          </p:nvPr>
        </p:nvSpPr>
        <p:spPr>
          <a:xfrm>
            <a:off x="1480325" y="947175"/>
            <a:ext cx="9982200" cy="89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Arial"/>
              <a:buNone/>
            </a:pPr>
            <a:r>
              <a:rPr lang="en-US" sz="3900">
                <a:latin typeface="Arial"/>
                <a:ea typeface="Arial"/>
                <a:cs typeface="Arial"/>
                <a:sym typeface="Arial"/>
              </a:rPr>
              <a:t>Indicateur: Indicateur sécheresse</a:t>
            </a:r>
            <a:endParaRPr sz="3900">
              <a:latin typeface="Arial"/>
              <a:ea typeface="Arial"/>
              <a:cs typeface="Arial"/>
              <a:sym typeface="Arial"/>
            </a:endParaRPr>
          </a:p>
          <a:p>
            <a:pPr marL="0" lvl="0" indent="0" algn="ctr" rtl="0">
              <a:lnSpc>
                <a:spcPct val="90000"/>
              </a:lnSpc>
              <a:spcBef>
                <a:spcPts val="0"/>
              </a:spcBef>
              <a:spcAft>
                <a:spcPts val="0"/>
              </a:spcAft>
              <a:buClr>
                <a:schemeClr val="dk1"/>
              </a:buClr>
              <a:buSzPts val="3960"/>
              <a:buFont typeface="Arial"/>
              <a:buNone/>
            </a:pPr>
            <a:endParaRPr sz="3160">
              <a:latin typeface="Arial"/>
              <a:ea typeface="Arial"/>
              <a:cs typeface="Arial"/>
              <a:sym typeface="Arial"/>
            </a:endParaRPr>
          </a:p>
        </p:txBody>
      </p:sp>
      <p:pic>
        <p:nvPicPr>
          <p:cNvPr id="260" name="Google Shape;260;g2bda2f6fcbe_2_66"/>
          <p:cNvPicPr preferRelativeResize="0"/>
          <p:nvPr/>
        </p:nvPicPr>
        <p:blipFill rotWithShape="1">
          <a:blip r:embed="rId6">
            <a:alphaModFix/>
          </a:blip>
          <a:srcRect/>
          <a:stretch/>
        </p:blipFill>
        <p:spPr>
          <a:xfrm>
            <a:off x="6376525" y="2525751"/>
            <a:ext cx="4075915" cy="3436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b8aae03908_0_0"/>
          <p:cNvSpPr txBox="1">
            <a:spLocks noGrp="1"/>
          </p:cNvSpPr>
          <p:nvPr>
            <p:ph type="title"/>
          </p:nvPr>
        </p:nvSpPr>
        <p:spPr>
          <a:xfrm>
            <a:off x="838200" y="2165288"/>
            <a:ext cx="10515600" cy="285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6000"/>
              <a:buNone/>
            </a:pPr>
            <a:r>
              <a:rPr lang="en-US"/>
              <a:t>Déterminant - Biodiversité</a:t>
            </a:r>
            <a:endParaRPr/>
          </a:p>
        </p:txBody>
      </p:sp>
      <p:sp>
        <p:nvSpPr>
          <p:cNvPr id="267" name="Google Shape;267;g2b8aae03908_0_0"/>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g2b8aae03908_0_0"/>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g2b8aae03908_0_0"/>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0" name="Google Shape;270;g2b8aae03908_0_0"/>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b8f00ac7cc_0_59"/>
          <p:cNvSpPr txBox="1">
            <a:spLocks noGrp="1"/>
          </p:cNvSpPr>
          <p:nvPr>
            <p:ph type="title"/>
          </p:nvPr>
        </p:nvSpPr>
        <p:spPr>
          <a:xfrm>
            <a:off x="401538" y="727500"/>
            <a:ext cx="11388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rgbClr val="FFFFFF"/>
                </a:highlight>
                <a:latin typeface="Arial"/>
                <a:ea typeface="Arial"/>
                <a:cs typeface="Arial"/>
                <a:sym typeface="Arial"/>
              </a:rPr>
              <a:t>Quantités de pesticides achetés par commune</a:t>
            </a:r>
            <a:endParaRPr sz="3950">
              <a:latin typeface="Arial"/>
              <a:ea typeface="Arial"/>
              <a:cs typeface="Arial"/>
              <a:sym typeface="Arial"/>
            </a:endParaRPr>
          </a:p>
        </p:txBody>
      </p:sp>
      <p:sp>
        <p:nvSpPr>
          <p:cNvPr id="277" name="Google Shape;277;g2b8f00ac7cc_0_59"/>
          <p:cNvSpPr txBox="1">
            <a:spLocks noGrp="1"/>
          </p:cNvSpPr>
          <p:nvPr>
            <p:ph type="body" idx="1"/>
          </p:nvPr>
        </p:nvSpPr>
        <p:spPr>
          <a:xfrm>
            <a:off x="401550" y="2216650"/>
            <a:ext cx="5188800" cy="43512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1800"/>
              <a:buNone/>
            </a:pPr>
            <a:r>
              <a:rPr lang="en-US" sz="1800" b="1"/>
              <a:t>Indicator:</a:t>
            </a:r>
            <a:r>
              <a:rPr lang="en-US" sz="1800"/>
              <a:t> </a:t>
            </a:r>
            <a:endParaRPr sz="1800"/>
          </a:p>
          <a:p>
            <a:pPr marL="0" lvl="0" indent="0" algn="l" rtl="0">
              <a:lnSpc>
                <a:spcPct val="115000"/>
              </a:lnSpc>
              <a:spcBef>
                <a:spcPts val="0"/>
              </a:spcBef>
              <a:spcAft>
                <a:spcPts val="0"/>
              </a:spcAft>
              <a:buSzPts val="1800"/>
              <a:buNone/>
            </a:pPr>
            <a:endParaRPr sz="1100"/>
          </a:p>
          <a:p>
            <a:pPr marL="457200" lvl="0" indent="-342900" algn="l" rtl="0">
              <a:lnSpc>
                <a:spcPct val="115000"/>
              </a:lnSpc>
              <a:spcBef>
                <a:spcPts val="0"/>
              </a:spcBef>
              <a:spcAft>
                <a:spcPts val="0"/>
              </a:spcAft>
              <a:buSzPts val="1800"/>
              <a:buFont typeface="Calibri"/>
              <a:buChar char="-"/>
            </a:pPr>
            <a:r>
              <a:rPr lang="en-US" sz="1800"/>
              <a:t>Total quantity of substance in kilograms bought by commune according to the categories that group the substances.</a:t>
            </a:r>
            <a:endParaRPr sz="1800"/>
          </a:p>
        </p:txBody>
      </p:sp>
      <p:pic>
        <p:nvPicPr>
          <p:cNvPr id="278" name="Google Shape;278;g2b8f00ac7cc_0_59"/>
          <p:cNvPicPr preferRelativeResize="0"/>
          <p:nvPr/>
        </p:nvPicPr>
        <p:blipFill rotWithShape="1">
          <a:blip r:embed="rId3">
            <a:alphaModFix/>
          </a:blip>
          <a:srcRect/>
          <a:stretch/>
        </p:blipFill>
        <p:spPr>
          <a:xfrm>
            <a:off x="401538" y="4094950"/>
            <a:ext cx="5422123" cy="2016100"/>
          </a:xfrm>
          <a:prstGeom prst="rect">
            <a:avLst/>
          </a:prstGeom>
          <a:noFill/>
          <a:ln>
            <a:noFill/>
          </a:ln>
        </p:spPr>
      </p:pic>
      <p:grpSp>
        <p:nvGrpSpPr>
          <p:cNvPr id="279" name="Google Shape;279;g2b8f00ac7cc_0_59"/>
          <p:cNvGrpSpPr/>
          <p:nvPr/>
        </p:nvGrpSpPr>
        <p:grpSpPr>
          <a:xfrm>
            <a:off x="-4617" y="-1"/>
            <a:ext cx="12196566" cy="6858001"/>
            <a:chOff x="-4617" y="-1"/>
            <a:chExt cx="12196566" cy="6858001"/>
          </a:xfrm>
        </p:grpSpPr>
        <p:sp>
          <p:nvSpPr>
            <p:cNvPr id="280" name="Google Shape;280;g2b8f00ac7cc_0_59"/>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g2b8f00ac7cc_0_59"/>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g2b8f00ac7cc_0_59"/>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g2b8f00ac7cc_0_59"/>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84" name="Google Shape;284;g2b8f00ac7cc_0_59"/>
          <p:cNvSpPr txBox="1">
            <a:spLocks noGrp="1"/>
          </p:cNvSpPr>
          <p:nvPr>
            <p:ph type="body" idx="1"/>
          </p:nvPr>
        </p:nvSpPr>
        <p:spPr>
          <a:xfrm>
            <a:off x="6359125" y="2053200"/>
            <a:ext cx="5188800" cy="43512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1800"/>
              <a:buNone/>
            </a:pPr>
            <a:r>
              <a:rPr lang="en-US" sz="2000" b="1"/>
              <a:t>Methodology:</a:t>
            </a:r>
            <a:r>
              <a:rPr lang="en-US" sz="2000"/>
              <a:t> </a:t>
            </a:r>
            <a:endParaRPr sz="2000"/>
          </a:p>
          <a:p>
            <a:pPr marL="0" lvl="0" indent="0" algn="l" rtl="0">
              <a:lnSpc>
                <a:spcPct val="115000"/>
              </a:lnSpc>
              <a:spcBef>
                <a:spcPts val="0"/>
              </a:spcBef>
              <a:spcAft>
                <a:spcPts val="0"/>
              </a:spcAft>
              <a:buSzPts val="1800"/>
              <a:buNone/>
            </a:pPr>
            <a:endParaRPr sz="2000"/>
          </a:p>
          <a:p>
            <a:pPr marL="457200" lvl="0" indent="-355600" algn="l" rtl="0">
              <a:lnSpc>
                <a:spcPct val="115000"/>
              </a:lnSpc>
              <a:spcBef>
                <a:spcPts val="0"/>
              </a:spcBef>
              <a:spcAft>
                <a:spcPts val="0"/>
              </a:spcAft>
              <a:buClr>
                <a:srgbClr val="000000"/>
              </a:buClr>
              <a:buSzPts val="2000"/>
              <a:buAutoNum type="romanUcPeriod"/>
            </a:pPr>
            <a:r>
              <a:rPr lang="en-US" sz="2000"/>
              <a:t>Information by postal code</a:t>
            </a:r>
            <a:endParaRPr sz="2000"/>
          </a:p>
          <a:p>
            <a:pPr marL="457200" lvl="0" indent="-355600" algn="l" rtl="0">
              <a:lnSpc>
                <a:spcPct val="115000"/>
              </a:lnSpc>
              <a:spcBef>
                <a:spcPts val="0"/>
              </a:spcBef>
              <a:spcAft>
                <a:spcPts val="0"/>
              </a:spcAft>
              <a:buSzPts val="2000"/>
              <a:buAutoNum type="romanUcPeriod"/>
            </a:pPr>
            <a:r>
              <a:rPr lang="en-US" sz="2000"/>
              <a:t>Weights on the communes that share the same postal codes</a:t>
            </a:r>
            <a:endParaRPr sz="2000"/>
          </a:p>
          <a:p>
            <a:pPr marL="0" lvl="0" indent="0" algn="l" rtl="0">
              <a:lnSpc>
                <a:spcPct val="115000"/>
              </a:lnSpc>
              <a:spcBef>
                <a:spcPts val="1000"/>
              </a:spcBef>
              <a:spcAft>
                <a:spcPts val="0"/>
              </a:spcAft>
              <a:buSzPts val="18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b8f00ac7cc_1_7"/>
          <p:cNvSpPr txBox="1"/>
          <p:nvPr/>
        </p:nvSpPr>
        <p:spPr>
          <a:xfrm>
            <a:off x="762000" y="1949525"/>
            <a:ext cx="5593800" cy="340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999999"/>
                </a:solidFill>
                <a:latin typeface="Calibri"/>
                <a:ea typeface="Calibri"/>
                <a:cs typeface="Calibri"/>
                <a:sym typeface="Calibri"/>
              </a:rPr>
              <a:t>CMR:</a:t>
            </a:r>
            <a:endParaRPr sz="2100" b="1" i="0" u="none" strike="noStrike" cap="none">
              <a:solidFill>
                <a:srgbClr val="999999"/>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999999"/>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999999"/>
              </a:solidFill>
              <a:latin typeface="Calibri"/>
              <a:ea typeface="Calibri"/>
              <a:cs typeface="Calibri"/>
              <a:sym typeface="Calibri"/>
            </a:endParaRPr>
          </a:p>
        </p:txBody>
      </p:sp>
      <p:grpSp>
        <p:nvGrpSpPr>
          <p:cNvPr id="291" name="Google Shape;291;g2b8f00ac7cc_1_7"/>
          <p:cNvGrpSpPr/>
          <p:nvPr/>
        </p:nvGrpSpPr>
        <p:grpSpPr>
          <a:xfrm>
            <a:off x="-4617" y="-1"/>
            <a:ext cx="12196566" cy="6858001"/>
            <a:chOff x="-4617" y="-1"/>
            <a:chExt cx="12196566" cy="6858001"/>
          </a:xfrm>
        </p:grpSpPr>
        <p:sp>
          <p:nvSpPr>
            <p:cNvPr id="292" name="Google Shape;292;g2b8f00ac7cc_1_7"/>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g2b8f00ac7cc_1_7"/>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4" name="Google Shape;294;g2b8f00ac7cc_1_7"/>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5" name="Google Shape;295;g2b8f00ac7cc_1_7"/>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96" name="Google Shape;296;g2b8f00ac7cc_1_7"/>
          <p:cNvSpPr txBox="1">
            <a:spLocks noGrp="1"/>
          </p:cNvSpPr>
          <p:nvPr>
            <p:ph type="title"/>
          </p:nvPr>
        </p:nvSpPr>
        <p:spPr>
          <a:xfrm>
            <a:off x="401538" y="727500"/>
            <a:ext cx="11388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chemeClr val="lt1"/>
                </a:highlight>
                <a:latin typeface="Arial"/>
                <a:ea typeface="Arial"/>
                <a:cs typeface="Arial"/>
                <a:sym typeface="Arial"/>
              </a:rPr>
              <a:t>Quantités de pesticides achetés (kg)</a:t>
            </a:r>
            <a:endParaRPr sz="3950" b="1">
              <a:solidFill>
                <a:srgbClr val="1F1F1F"/>
              </a:solidFill>
              <a:highlight>
                <a:srgbClr val="FFFFFF"/>
              </a:highlight>
              <a:latin typeface="Arial"/>
              <a:ea typeface="Arial"/>
              <a:cs typeface="Arial"/>
              <a:sym typeface="Arial"/>
            </a:endParaRPr>
          </a:p>
        </p:txBody>
      </p:sp>
      <p:sp>
        <p:nvSpPr>
          <p:cNvPr id="297" name="Google Shape;297;g2b8f00ac7cc_1_7"/>
          <p:cNvSpPr txBox="1"/>
          <p:nvPr/>
        </p:nvSpPr>
        <p:spPr>
          <a:xfrm>
            <a:off x="6355800" y="1949525"/>
            <a:ext cx="5593800" cy="340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999999"/>
                </a:solidFill>
                <a:latin typeface="Calibri"/>
                <a:ea typeface="Calibri"/>
                <a:cs typeface="Calibri"/>
                <a:sym typeface="Calibri"/>
              </a:rPr>
              <a:t>Santé A:</a:t>
            </a:r>
            <a:endParaRPr sz="2100" b="1" i="0" u="none" strike="noStrike" cap="none">
              <a:solidFill>
                <a:srgbClr val="999999"/>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999999"/>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999999"/>
              </a:solidFill>
              <a:latin typeface="Calibri"/>
              <a:ea typeface="Calibri"/>
              <a:cs typeface="Calibri"/>
              <a:sym typeface="Calibri"/>
            </a:endParaRPr>
          </a:p>
        </p:txBody>
      </p:sp>
      <p:pic>
        <p:nvPicPr>
          <p:cNvPr id="298" name="Google Shape;298;g2b8f00ac7cc_1_7"/>
          <p:cNvPicPr preferRelativeResize="0"/>
          <p:nvPr/>
        </p:nvPicPr>
        <p:blipFill rotWithShape="1">
          <a:blip r:embed="rId3">
            <a:alphaModFix/>
          </a:blip>
          <a:srcRect l="18752"/>
          <a:stretch/>
        </p:blipFill>
        <p:spPr>
          <a:xfrm>
            <a:off x="762000" y="2546950"/>
            <a:ext cx="4890775" cy="3800475"/>
          </a:xfrm>
          <a:prstGeom prst="rect">
            <a:avLst/>
          </a:prstGeom>
          <a:noFill/>
          <a:ln>
            <a:noFill/>
          </a:ln>
        </p:spPr>
      </p:pic>
      <p:pic>
        <p:nvPicPr>
          <p:cNvPr id="299" name="Google Shape;299;g2b8f00ac7cc_1_7"/>
          <p:cNvPicPr preferRelativeResize="0"/>
          <p:nvPr/>
        </p:nvPicPr>
        <p:blipFill rotWithShape="1">
          <a:blip r:embed="rId4">
            <a:alphaModFix/>
          </a:blip>
          <a:srcRect l="14536"/>
          <a:stretch/>
        </p:blipFill>
        <p:spPr>
          <a:xfrm>
            <a:off x="6287750" y="2546950"/>
            <a:ext cx="5144824" cy="380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b8f00ac7cc_0_42"/>
          <p:cNvSpPr txBox="1">
            <a:spLocks noGrp="1"/>
          </p:cNvSpPr>
          <p:nvPr>
            <p:ph type="title"/>
          </p:nvPr>
        </p:nvSpPr>
        <p:spPr>
          <a:xfrm>
            <a:off x="838200" y="1936688"/>
            <a:ext cx="10515600" cy="285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6000"/>
              <a:buNone/>
            </a:pPr>
            <a:r>
              <a:rPr lang="en-US"/>
              <a:t>Déterminant - Temperature</a:t>
            </a:r>
            <a:endParaRPr/>
          </a:p>
        </p:txBody>
      </p:sp>
      <p:sp>
        <p:nvSpPr>
          <p:cNvPr id="306" name="Google Shape;306;g2b8f00ac7cc_0_42"/>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7" name="Google Shape;307;g2b8f00ac7cc_0_42"/>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8" name="Google Shape;308;g2b8f00ac7cc_0_42"/>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9" name="Google Shape;309;g2b8f00ac7cc_0_42"/>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c52f71fa47_0_146"/>
          <p:cNvSpPr txBox="1">
            <a:spLocks noGrp="1"/>
          </p:cNvSpPr>
          <p:nvPr>
            <p:ph type="body" idx="1"/>
          </p:nvPr>
        </p:nvSpPr>
        <p:spPr>
          <a:xfrm>
            <a:off x="1189900" y="2654000"/>
            <a:ext cx="4525200" cy="3359700"/>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1000"/>
              </a:spcBef>
              <a:spcAft>
                <a:spcPts val="0"/>
              </a:spcAft>
              <a:buSzPts val="770"/>
              <a:buNone/>
            </a:pPr>
            <a:r>
              <a:rPr lang="en-US" sz="1810" b="1"/>
              <a:t>Source :</a:t>
            </a:r>
            <a:endParaRPr sz="1810" b="1"/>
          </a:p>
          <a:p>
            <a:pPr marL="0" lvl="0" indent="0" algn="l" rtl="0">
              <a:lnSpc>
                <a:spcPct val="95000"/>
              </a:lnSpc>
              <a:spcBef>
                <a:spcPts val="1000"/>
              </a:spcBef>
              <a:spcAft>
                <a:spcPts val="0"/>
              </a:spcAft>
              <a:buSzPts val="770"/>
              <a:buNone/>
            </a:pPr>
            <a:endParaRPr sz="100"/>
          </a:p>
          <a:p>
            <a:pPr marL="457200" lvl="0" indent="-343535" algn="l" rtl="0">
              <a:lnSpc>
                <a:spcPct val="95000"/>
              </a:lnSpc>
              <a:spcBef>
                <a:spcPts val="1000"/>
              </a:spcBef>
              <a:spcAft>
                <a:spcPts val="0"/>
              </a:spcAft>
              <a:buSzPts val="1810"/>
              <a:buChar char="-"/>
            </a:pPr>
            <a:r>
              <a:rPr lang="en-US" sz="1810"/>
              <a:t>Data in the form of 84 different GeoTiff files covering France</a:t>
            </a:r>
            <a:endParaRPr sz="1810"/>
          </a:p>
          <a:p>
            <a:pPr marL="0" lvl="0" indent="0" algn="l" rtl="0">
              <a:lnSpc>
                <a:spcPct val="95000"/>
              </a:lnSpc>
              <a:spcBef>
                <a:spcPts val="1000"/>
              </a:spcBef>
              <a:spcAft>
                <a:spcPts val="0"/>
              </a:spcAft>
              <a:buSzPts val="770"/>
              <a:buNone/>
            </a:pPr>
            <a:endParaRPr sz="510"/>
          </a:p>
          <a:p>
            <a:pPr marL="0" lvl="0" indent="0" algn="l" rtl="0">
              <a:lnSpc>
                <a:spcPct val="95000"/>
              </a:lnSpc>
              <a:spcBef>
                <a:spcPts val="1000"/>
              </a:spcBef>
              <a:spcAft>
                <a:spcPts val="0"/>
              </a:spcAft>
              <a:buSzPts val="770"/>
              <a:buNone/>
            </a:pPr>
            <a:r>
              <a:rPr lang="en-US" sz="1810" b="1"/>
              <a:t>Methodology :</a:t>
            </a:r>
            <a:endParaRPr sz="1810" b="1"/>
          </a:p>
          <a:p>
            <a:pPr marL="457200" lvl="0" indent="-343535" algn="l" rtl="0">
              <a:lnSpc>
                <a:spcPct val="115000"/>
              </a:lnSpc>
              <a:spcBef>
                <a:spcPts val="1000"/>
              </a:spcBef>
              <a:spcAft>
                <a:spcPts val="0"/>
              </a:spcAft>
              <a:buSzPts val="1810"/>
              <a:buChar char="●"/>
            </a:pPr>
            <a:r>
              <a:rPr lang="en-US" sz="1810"/>
              <a:t>Extract value and coordinate from each pixel of every geospatial data and merge all the points</a:t>
            </a:r>
            <a:endParaRPr sz="1810"/>
          </a:p>
          <a:p>
            <a:pPr marL="457200" lvl="0" indent="-343535" algn="l" rtl="0">
              <a:lnSpc>
                <a:spcPct val="115000"/>
              </a:lnSpc>
              <a:spcBef>
                <a:spcPts val="0"/>
              </a:spcBef>
              <a:spcAft>
                <a:spcPts val="0"/>
              </a:spcAft>
              <a:buSzPts val="1810"/>
              <a:buChar char="●"/>
            </a:pPr>
            <a:r>
              <a:rPr lang="en-US" sz="1810"/>
              <a:t>Downloaded shapefiles from INSEE for each scale → fill those pixels in each polygons and take the mean value</a:t>
            </a:r>
            <a:endParaRPr sz="1810"/>
          </a:p>
          <a:p>
            <a:pPr marL="0" lvl="0" indent="0" algn="l" rtl="0">
              <a:lnSpc>
                <a:spcPct val="70000"/>
              </a:lnSpc>
              <a:spcBef>
                <a:spcPts val="1000"/>
              </a:spcBef>
              <a:spcAft>
                <a:spcPts val="0"/>
              </a:spcAft>
              <a:buSzPts val="770"/>
              <a:buNone/>
            </a:pPr>
            <a:endParaRPr sz="1810"/>
          </a:p>
        </p:txBody>
      </p:sp>
      <p:sp>
        <p:nvSpPr>
          <p:cNvPr id="316" name="Google Shape;316;g2c52f71fa47_0_146"/>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7" name="Google Shape;317;g2c52f71fa47_0_146"/>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g2c52f71fa47_0_146"/>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g2c52f71fa47_0_146"/>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0" name="Google Shape;320;g2c52f71fa47_0_146"/>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1" name="Google Shape;321;g2c52f71fa47_0_146"/>
          <p:cNvPicPr preferRelativeResize="0"/>
          <p:nvPr/>
        </p:nvPicPr>
        <p:blipFill rotWithShape="1">
          <a:blip r:embed="rId3">
            <a:alphaModFix/>
          </a:blip>
          <a:srcRect/>
          <a:stretch/>
        </p:blipFill>
        <p:spPr>
          <a:xfrm>
            <a:off x="2180200" y="2538650"/>
            <a:ext cx="4114876" cy="605900"/>
          </a:xfrm>
          <a:prstGeom prst="rect">
            <a:avLst/>
          </a:prstGeom>
          <a:noFill/>
          <a:ln>
            <a:noFill/>
          </a:ln>
        </p:spPr>
      </p:pic>
      <p:sp>
        <p:nvSpPr>
          <p:cNvPr id="322" name="Google Shape;322;g2c52f71fa47_0_146"/>
          <p:cNvSpPr txBox="1">
            <a:spLocks noGrp="1"/>
          </p:cNvSpPr>
          <p:nvPr>
            <p:ph type="title"/>
          </p:nvPr>
        </p:nvSpPr>
        <p:spPr>
          <a:xfrm>
            <a:off x="1189900" y="682950"/>
            <a:ext cx="8595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950">
                <a:latin typeface="Arial"/>
                <a:ea typeface="Arial"/>
                <a:cs typeface="Arial"/>
                <a:sym typeface="Arial"/>
              </a:rPr>
              <a:t>Indicateur: Taux de couvert forestier</a:t>
            </a:r>
            <a:endParaRPr sz="3950">
              <a:latin typeface="Arial"/>
              <a:ea typeface="Arial"/>
              <a:cs typeface="Arial"/>
              <a:sym typeface="Arial"/>
            </a:endParaRPr>
          </a:p>
        </p:txBody>
      </p:sp>
      <p:sp>
        <p:nvSpPr>
          <p:cNvPr id="323" name="Google Shape;323;g2c52f71fa47_0_146"/>
          <p:cNvSpPr txBox="1"/>
          <p:nvPr/>
        </p:nvSpPr>
        <p:spPr>
          <a:xfrm>
            <a:off x="6698350" y="2538650"/>
            <a:ext cx="4525200" cy="31170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1800" b="1" i="0" u="sng" strike="noStrike" cap="none">
                <a:solidFill>
                  <a:schemeClr val="dk1"/>
                </a:solidFill>
                <a:latin typeface="Calibri"/>
                <a:ea typeface="Calibri"/>
                <a:cs typeface="Calibri"/>
                <a:sym typeface="Calibri"/>
              </a:rPr>
              <a:t>Description of the indicator:</a:t>
            </a:r>
            <a:r>
              <a:rPr lang="en-US" sz="1800" b="0" i="0" u="sng" strike="noStrike" cap="none">
                <a:solidFill>
                  <a:schemeClr val="dk1"/>
                </a:solidFill>
                <a:latin typeface="Calibri"/>
                <a:ea typeface="Calibri"/>
                <a:cs typeface="Calibri"/>
                <a:sym typeface="Calibri"/>
              </a:rPr>
              <a:t> </a:t>
            </a:r>
            <a:endParaRPr sz="1800" b="0" i="0" u="sng"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700"/>
              <a:buFont typeface="Arial"/>
              <a:buNone/>
            </a:pPr>
            <a:endParaRPr sz="700" b="0" i="0" u="none" strike="noStrike" cap="none">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a:t>
            </a:r>
            <a:r>
              <a:rPr lang="en-US" sz="1800" b="0" i="0" u="none" strike="noStrike" cap="none">
                <a:solidFill>
                  <a:schemeClr val="dk1"/>
                </a:solidFill>
                <a:latin typeface="Calibri"/>
                <a:ea typeface="Calibri"/>
                <a:cs typeface="Calibri"/>
                <a:sym typeface="Calibri"/>
              </a:rPr>
              <a:t>ensity of tree cover across the countr</a:t>
            </a:r>
            <a:r>
              <a:rPr lang="en-US" sz="1800">
                <a:solidFill>
                  <a:schemeClr val="dk1"/>
                </a:solidFill>
                <a:latin typeface="Calibri"/>
                <a:ea typeface="Calibri"/>
                <a:cs typeface="Calibri"/>
                <a:sym typeface="Calibri"/>
              </a:rPr>
              <a:t>y</a:t>
            </a:r>
            <a:endParaRPr sz="180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a:t>
            </a:r>
            <a:r>
              <a:rPr lang="en-US" sz="1800" b="0" i="0" u="none" strike="noStrike" cap="none">
                <a:solidFill>
                  <a:schemeClr val="dk1"/>
                </a:solidFill>
                <a:latin typeface="Calibri"/>
                <a:ea typeface="Calibri"/>
                <a:cs typeface="Calibri"/>
                <a:sym typeface="Calibri"/>
              </a:rPr>
              <a:t>ata ranges from 0% to 100%</a:t>
            </a:r>
            <a:r>
              <a:rPr lang="en-US" sz="1800">
                <a:solidFill>
                  <a:schemeClr val="dk1"/>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areas with no tree cover up to those completely covered by trees</a:t>
            </a:r>
            <a:endParaRPr sz="1800">
              <a:solidFill>
                <a:schemeClr val="dk1"/>
              </a:solidFill>
              <a:latin typeface="Calibri"/>
              <a:ea typeface="Calibri"/>
              <a:cs typeface="Calibri"/>
              <a:sym typeface="Calibri"/>
            </a:endParaRPr>
          </a:p>
          <a:p>
            <a:pPr marL="457200" marR="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Based on 2018 data</a:t>
            </a:r>
            <a:endParaRPr sz="1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g2bcd241b166_0_0"/>
          <p:cNvPicPr preferRelativeResize="0"/>
          <p:nvPr/>
        </p:nvPicPr>
        <p:blipFill rotWithShape="1">
          <a:blip r:embed="rId3">
            <a:alphaModFix/>
          </a:blip>
          <a:srcRect/>
          <a:stretch/>
        </p:blipFill>
        <p:spPr>
          <a:xfrm>
            <a:off x="129975" y="763250"/>
            <a:ext cx="5924552" cy="5331500"/>
          </a:xfrm>
          <a:prstGeom prst="rect">
            <a:avLst/>
          </a:prstGeom>
          <a:noFill/>
          <a:ln>
            <a:noFill/>
          </a:ln>
        </p:spPr>
      </p:pic>
      <p:sp>
        <p:nvSpPr>
          <p:cNvPr id="330" name="Google Shape;330;g2bcd241b166_0_0"/>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1" name="Google Shape;331;g2bcd241b166_0_0"/>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g2bcd241b166_0_0"/>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g2bcd241b166_0_0"/>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34" name="Google Shape;334;g2bcd241b166_0_0"/>
          <p:cNvPicPr preferRelativeResize="0"/>
          <p:nvPr/>
        </p:nvPicPr>
        <p:blipFill rotWithShape="1">
          <a:blip r:embed="rId4">
            <a:alphaModFix/>
          </a:blip>
          <a:srcRect/>
          <a:stretch/>
        </p:blipFill>
        <p:spPr>
          <a:xfrm>
            <a:off x="6054525" y="1090138"/>
            <a:ext cx="5924552" cy="46777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2c52f71fa47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a:t>
            </a:r>
            <a:endParaRPr/>
          </a:p>
        </p:txBody>
      </p:sp>
      <p:sp>
        <p:nvSpPr>
          <p:cNvPr id="100" name="Google Shape;100;g2c52f71fa47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70000" lnSpcReduction="20000"/>
          </a:bodyPr>
          <a:lstStyle/>
          <a:p>
            <a:pPr marL="0" lvl="0" indent="0" algn="l" rtl="0">
              <a:spcBef>
                <a:spcPts val="1000"/>
              </a:spcBef>
              <a:spcAft>
                <a:spcPts val="0"/>
              </a:spcAft>
              <a:buNone/>
            </a:pPr>
            <a:r>
              <a:rPr lang="en-US" b="1" dirty="0"/>
              <a:t>Challenge Green Data for Health </a:t>
            </a:r>
            <a:br>
              <a:rPr lang="en-US" b="1" dirty="0"/>
            </a:br>
            <a:endParaRPr b="1" dirty="0"/>
          </a:p>
          <a:p>
            <a:pPr marL="0" lvl="0" indent="0" algn="l" rtl="0">
              <a:spcBef>
                <a:spcPts val="1000"/>
              </a:spcBef>
              <a:spcAft>
                <a:spcPts val="0"/>
              </a:spcAft>
              <a:buNone/>
            </a:pPr>
            <a:r>
              <a:rPr lang="en-US" b="1" dirty="0"/>
              <a:t>Mission:</a:t>
            </a:r>
            <a:r>
              <a:rPr lang="en-US" dirty="0"/>
              <a:t> </a:t>
            </a:r>
            <a:br>
              <a:rPr lang="en-US" dirty="0"/>
            </a:br>
            <a:r>
              <a:rPr lang="en-US" dirty="0"/>
              <a:t>To build a tool for observing and </a:t>
            </a:r>
            <a:r>
              <a:rPr lang="en-US" dirty="0" err="1"/>
              <a:t>analysing</a:t>
            </a:r>
            <a:r>
              <a:rPr lang="en-US" dirty="0"/>
              <a:t> the various determinants of health and environment at a local level</a:t>
            </a:r>
            <a:endParaRPr dirty="0"/>
          </a:p>
          <a:p>
            <a:pPr marL="0" lvl="0" indent="0" algn="l" rtl="0">
              <a:spcBef>
                <a:spcPts val="1000"/>
              </a:spcBef>
              <a:spcAft>
                <a:spcPts val="0"/>
              </a:spcAft>
              <a:buNone/>
            </a:pPr>
            <a:endParaRPr dirty="0"/>
          </a:p>
          <a:p>
            <a:pPr marL="0" lvl="0" indent="0" algn="l" rtl="0">
              <a:spcBef>
                <a:spcPts val="1000"/>
              </a:spcBef>
              <a:spcAft>
                <a:spcPts val="0"/>
              </a:spcAft>
              <a:buClr>
                <a:schemeClr val="dk1"/>
              </a:buClr>
              <a:buSzPct val="39285"/>
              <a:buFont typeface="Arial"/>
              <a:buNone/>
            </a:pPr>
            <a:r>
              <a:rPr lang="en-US" b="1" dirty="0"/>
              <a:t>Aims of the tool: </a:t>
            </a:r>
            <a:endParaRPr b="1" dirty="0"/>
          </a:p>
          <a:p>
            <a:pPr marL="0" lvl="0" indent="0" algn="l" rtl="0">
              <a:spcBef>
                <a:spcPts val="1000"/>
              </a:spcBef>
              <a:spcAft>
                <a:spcPts val="0"/>
              </a:spcAft>
              <a:buClr>
                <a:schemeClr val="dk1"/>
              </a:buClr>
              <a:buSzPct val="39285"/>
              <a:buFont typeface="Arial"/>
              <a:buNone/>
            </a:pPr>
            <a:r>
              <a:rPr lang="en-US" dirty="0"/>
              <a:t>Gather data on a single platform and make it easier to consult and enrich territorial diagnostic. </a:t>
            </a:r>
            <a:endParaRPr dirty="0"/>
          </a:p>
          <a:p>
            <a:pPr marL="0" lvl="0" indent="0" algn="l" rtl="0">
              <a:spcBef>
                <a:spcPts val="1000"/>
              </a:spcBef>
              <a:spcAft>
                <a:spcPts val="0"/>
              </a:spcAft>
              <a:buClr>
                <a:schemeClr val="dk1"/>
              </a:buClr>
              <a:buSzPct val="39285"/>
              <a:buFont typeface="Arial"/>
              <a:buNone/>
            </a:pPr>
            <a:r>
              <a:rPr lang="en-US" dirty="0"/>
              <a:t>Provide planning stakeholders, technicians and elected representatives with information on health and the environment in their areas. </a:t>
            </a:r>
            <a:endParaRPr dirty="0"/>
          </a:p>
          <a:p>
            <a:pPr marL="0" lvl="0" indent="0" algn="l" rtl="0">
              <a:spcBef>
                <a:spcPts val="1000"/>
              </a:spcBef>
              <a:spcAft>
                <a:spcPts val="0"/>
              </a:spcAft>
              <a:buNone/>
            </a:pPr>
            <a:br>
              <a:rPr lang="en-US" dirty="0"/>
            </a:br>
            <a:r>
              <a:rPr lang="en-US" b="1" dirty="0"/>
              <a:t>Steps:</a:t>
            </a:r>
            <a:endParaRPr b="1" dirty="0"/>
          </a:p>
          <a:p>
            <a:pPr marL="0" lvl="0" indent="0" algn="l" rtl="0">
              <a:spcBef>
                <a:spcPts val="1000"/>
              </a:spcBef>
              <a:spcAft>
                <a:spcPts val="0"/>
              </a:spcAft>
              <a:buNone/>
            </a:pPr>
            <a:r>
              <a:rPr lang="en-US" dirty="0"/>
              <a:t>1) Construction of relevant health and environment indicators</a:t>
            </a:r>
            <a:endParaRPr dirty="0"/>
          </a:p>
          <a:p>
            <a:pPr marL="0" lvl="0" indent="0" algn="l" rtl="0">
              <a:spcBef>
                <a:spcPts val="1000"/>
              </a:spcBef>
              <a:spcAft>
                <a:spcPts val="0"/>
              </a:spcAft>
              <a:buNone/>
            </a:pPr>
            <a:r>
              <a:rPr lang="en-US" dirty="0"/>
              <a:t>2) </a:t>
            </a:r>
            <a:r>
              <a:rPr lang="en-US" dirty="0" err="1"/>
              <a:t>Visualisation</a:t>
            </a:r>
            <a:r>
              <a:rPr lang="en-US" dirty="0"/>
              <a:t> on an interactive map</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2b8f00ac7cc_0_35"/>
          <p:cNvSpPr txBox="1">
            <a:spLocks noGrp="1"/>
          </p:cNvSpPr>
          <p:nvPr>
            <p:ph type="title"/>
          </p:nvPr>
        </p:nvSpPr>
        <p:spPr>
          <a:xfrm>
            <a:off x="838200" y="576125"/>
            <a:ext cx="68580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rgbClr val="FFFFFF"/>
                </a:highlight>
                <a:latin typeface="Arial"/>
                <a:ea typeface="Arial"/>
                <a:cs typeface="Arial"/>
                <a:sym typeface="Arial"/>
              </a:rPr>
              <a:t>Taux de surface imperméabilisée </a:t>
            </a:r>
            <a:endParaRPr sz="3950">
              <a:latin typeface="Arial"/>
              <a:ea typeface="Arial"/>
              <a:cs typeface="Arial"/>
              <a:sym typeface="Arial"/>
            </a:endParaRPr>
          </a:p>
        </p:txBody>
      </p:sp>
      <p:sp>
        <p:nvSpPr>
          <p:cNvPr id="341" name="Google Shape;341;g2b8f00ac7cc_0_35"/>
          <p:cNvSpPr txBox="1">
            <a:spLocks noGrp="1"/>
          </p:cNvSpPr>
          <p:nvPr>
            <p:ph type="body" idx="1"/>
          </p:nvPr>
        </p:nvSpPr>
        <p:spPr>
          <a:xfrm>
            <a:off x="838200" y="1901825"/>
            <a:ext cx="5518500" cy="4351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946"/>
              <a:buNone/>
            </a:pPr>
            <a:r>
              <a:rPr lang="en-US" sz="1800" b="1"/>
              <a:t>Source:</a:t>
            </a:r>
            <a:endParaRPr sz="1800" b="1"/>
          </a:p>
          <a:p>
            <a:pPr marL="457200" lvl="0" indent="-342915" algn="l" rtl="0">
              <a:lnSpc>
                <a:spcPct val="95000"/>
              </a:lnSpc>
              <a:spcBef>
                <a:spcPts val="1000"/>
              </a:spcBef>
              <a:spcAft>
                <a:spcPts val="0"/>
              </a:spcAft>
              <a:buSzPts val="1800"/>
              <a:buChar char="-"/>
            </a:pPr>
            <a:endParaRPr sz="1800"/>
          </a:p>
          <a:p>
            <a:pPr marL="457200" lvl="0" indent="-342915" algn="l" rtl="0">
              <a:lnSpc>
                <a:spcPct val="95000"/>
              </a:lnSpc>
              <a:spcBef>
                <a:spcPts val="0"/>
              </a:spcBef>
              <a:spcAft>
                <a:spcPts val="0"/>
              </a:spcAft>
              <a:buSzPts val="1800"/>
              <a:buChar char="-"/>
            </a:pPr>
            <a:endParaRPr sz="1800"/>
          </a:p>
          <a:p>
            <a:pPr marL="457200" lvl="0" indent="-342900" algn="l" rtl="0">
              <a:lnSpc>
                <a:spcPct val="95000"/>
              </a:lnSpc>
              <a:spcBef>
                <a:spcPts val="1000"/>
              </a:spcBef>
              <a:spcAft>
                <a:spcPts val="0"/>
              </a:spcAft>
              <a:buSzPts val="1800"/>
              <a:buChar char="-"/>
            </a:pPr>
            <a:r>
              <a:rPr lang="en-US" sz="1800"/>
              <a:t>Data in the form of 84 different GeoTiff files covering France</a:t>
            </a:r>
            <a:endParaRPr sz="1800"/>
          </a:p>
          <a:p>
            <a:pPr marL="457200" lvl="0" indent="0" algn="l" rtl="0">
              <a:lnSpc>
                <a:spcPct val="95000"/>
              </a:lnSpc>
              <a:spcBef>
                <a:spcPts val="1000"/>
              </a:spcBef>
              <a:spcAft>
                <a:spcPts val="0"/>
              </a:spcAft>
              <a:buSzPts val="1800"/>
              <a:buNone/>
            </a:pPr>
            <a:endParaRPr sz="1800"/>
          </a:p>
          <a:p>
            <a:pPr marL="0" lvl="0" indent="0" algn="l" rtl="0">
              <a:lnSpc>
                <a:spcPct val="100000"/>
              </a:lnSpc>
              <a:spcBef>
                <a:spcPts val="0"/>
              </a:spcBef>
              <a:spcAft>
                <a:spcPts val="0"/>
              </a:spcAft>
              <a:buSzPts val="1946"/>
              <a:buNone/>
            </a:pPr>
            <a:r>
              <a:rPr lang="en-US" sz="1800" b="1"/>
              <a:t>Methodology followed:</a:t>
            </a:r>
            <a:r>
              <a:rPr lang="en-US" sz="1800"/>
              <a:t> </a:t>
            </a:r>
            <a:endParaRPr sz="1800"/>
          </a:p>
          <a:p>
            <a:pPr marL="457200" lvl="0" indent="-342915" algn="l" rtl="0">
              <a:lnSpc>
                <a:spcPct val="115000"/>
              </a:lnSpc>
              <a:spcBef>
                <a:spcPts val="1000"/>
              </a:spcBef>
              <a:spcAft>
                <a:spcPts val="0"/>
              </a:spcAft>
              <a:buClr>
                <a:schemeClr val="dk1"/>
              </a:buClr>
              <a:buSzPts val="1800"/>
              <a:buChar char="•"/>
            </a:pPr>
            <a:r>
              <a:rPr lang="en-US" sz="1800"/>
              <a:t>Extract value and coordinate from each pixel of every geospatial data and merge all the points</a:t>
            </a:r>
            <a:endParaRPr sz="1800"/>
          </a:p>
          <a:p>
            <a:pPr marL="457200" lvl="0" indent="-342915" algn="l" rtl="0">
              <a:lnSpc>
                <a:spcPct val="115000"/>
              </a:lnSpc>
              <a:spcBef>
                <a:spcPts val="0"/>
              </a:spcBef>
              <a:spcAft>
                <a:spcPts val="0"/>
              </a:spcAft>
              <a:buClr>
                <a:schemeClr val="dk1"/>
              </a:buClr>
              <a:buSzPts val="1800"/>
              <a:buChar char="•"/>
            </a:pPr>
            <a:r>
              <a:rPr lang="en-US" sz="1800"/>
              <a:t>Downloaded shapefiles from INSEE for each scale → fill those pixels in each polygons and take the mean value</a:t>
            </a:r>
            <a:endParaRPr sz="1800"/>
          </a:p>
        </p:txBody>
      </p:sp>
      <p:pic>
        <p:nvPicPr>
          <p:cNvPr id="342" name="Google Shape;342;g2b8f00ac7cc_0_35"/>
          <p:cNvPicPr preferRelativeResize="0"/>
          <p:nvPr/>
        </p:nvPicPr>
        <p:blipFill rotWithShape="1">
          <a:blip r:embed="rId3">
            <a:alphaModFix/>
          </a:blip>
          <a:srcRect/>
          <a:stretch/>
        </p:blipFill>
        <p:spPr>
          <a:xfrm>
            <a:off x="838200" y="2391200"/>
            <a:ext cx="4424426" cy="651500"/>
          </a:xfrm>
          <a:prstGeom prst="rect">
            <a:avLst/>
          </a:prstGeom>
          <a:noFill/>
          <a:ln>
            <a:noFill/>
          </a:ln>
        </p:spPr>
      </p:pic>
      <p:grpSp>
        <p:nvGrpSpPr>
          <p:cNvPr id="343" name="Google Shape;343;g2b8f00ac7cc_0_35"/>
          <p:cNvGrpSpPr/>
          <p:nvPr/>
        </p:nvGrpSpPr>
        <p:grpSpPr>
          <a:xfrm>
            <a:off x="-4617" y="-1"/>
            <a:ext cx="12196566" cy="6858001"/>
            <a:chOff x="-4617" y="-1"/>
            <a:chExt cx="12196566" cy="6858001"/>
          </a:xfrm>
        </p:grpSpPr>
        <p:sp>
          <p:nvSpPr>
            <p:cNvPr id="344" name="Google Shape;344;g2b8f00ac7cc_0_35"/>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5" name="Google Shape;345;g2b8f00ac7cc_0_35"/>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6" name="Google Shape;346;g2b8f00ac7cc_0_35"/>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7" name="Google Shape;347;g2b8f00ac7cc_0_35"/>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48" name="Google Shape;348;g2b8f00ac7cc_0_35"/>
          <p:cNvSpPr txBox="1"/>
          <p:nvPr/>
        </p:nvSpPr>
        <p:spPr>
          <a:xfrm>
            <a:off x="6597525" y="1901825"/>
            <a:ext cx="5061000" cy="230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Description of the indicator:</a:t>
            </a: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700"/>
              <a:buFont typeface="Arial"/>
              <a:buNone/>
            </a:pPr>
            <a:endParaRPr sz="18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en-US" sz="1800" b="0" i="0" u="none" strike="noStrike" cap="none">
                <a:solidFill>
                  <a:schemeClr val="dk1"/>
                </a:solidFill>
                <a:highlight>
                  <a:schemeClr val="lt1"/>
                </a:highlight>
                <a:latin typeface="Calibri"/>
                <a:ea typeface="Calibri"/>
                <a:cs typeface="Calibri"/>
                <a:sym typeface="Calibri"/>
              </a:rPr>
              <a:t>Imperviousness Density </a:t>
            </a:r>
            <a:r>
              <a:rPr lang="en-US" sz="1800" b="0" i="0" u="none" strike="noStrike" cap="none">
                <a:solidFill>
                  <a:schemeClr val="dk1"/>
                </a:solidFill>
                <a:latin typeface="Calibri"/>
                <a:ea typeface="Calibri"/>
                <a:cs typeface="Calibri"/>
                <a:sym typeface="Calibri"/>
              </a:rPr>
              <a:t>across the country</a:t>
            </a:r>
            <a:endParaRPr sz="18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en-US" sz="1800">
                <a:solidFill>
                  <a:schemeClr val="dk1"/>
                </a:solidFill>
                <a:highlight>
                  <a:srgbClr val="FFFFFF"/>
                </a:highlight>
                <a:latin typeface="Calibri"/>
                <a:ea typeface="Calibri"/>
                <a:cs typeface="Calibri"/>
                <a:sym typeface="Calibri"/>
              </a:rPr>
              <a:t>R</a:t>
            </a:r>
            <a:r>
              <a:rPr lang="en-US" sz="1800" b="0" i="0" u="none" strike="noStrike" cap="none">
                <a:solidFill>
                  <a:schemeClr val="dk1"/>
                </a:solidFill>
                <a:highlight>
                  <a:srgbClr val="FFFFFF"/>
                </a:highlight>
                <a:latin typeface="Calibri"/>
                <a:ea typeface="Calibri"/>
                <a:cs typeface="Calibri"/>
                <a:sym typeface="Calibri"/>
              </a:rPr>
              <a:t>ange from 0% to 100%</a:t>
            </a:r>
            <a:endParaRPr sz="1800" b="0" i="0" u="none" strike="noStrike" cap="none">
              <a:solidFill>
                <a:schemeClr val="dk1"/>
              </a:solidFill>
              <a:highlight>
                <a:srgbClr val="FFFFFF"/>
              </a:highlight>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Based on 2018 data</a:t>
            </a:r>
            <a:endParaRPr sz="1800">
              <a:solidFill>
                <a:schemeClr val="dk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9e913e068331c2e_19"/>
          <p:cNvSpPr txBox="1">
            <a:spLocks noGrp="1"/>
          </p:cNvSpPr>
          <p:nvPr>
            <p:ph type="title"/>
          </p:nvPr>
        </p:nvSpPr>
        <p:spPr>
          <a:xfrm>
            <a:off x="835850" y="576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chemeClr val="lt1"/>
                </a:highlight>
                <a:latin typeface="Arial"/>
                <a:ea typeface="Arial"/>
                <a:cs typeface="Arial"/>
                <a:sym typeface="Arial"/>
              </a:rPr>
              <a:t>Taux de surface imperméabilisée </a:t>
            </a:r>
            <a:endParaRPr sz="3600" b="1">
              <a:solidFill>
                <a:srgbClr val="1F1F1F"/>
              </a:solidFill>
              <a:highlight>
                <a:srgbClr val="FFFFFF"/>
              </a:highlight>
              <a:latin typeface="Arial"/>
              <a:ea typeface="Arial"/>
              <a:cs typeface="Arial"/>
              <a:sym typeface="Arial"/>
            </a:endParaRPr>
          </a:p>
        </p:txBody>
      </p:sp>
      <p:grpSp>
        <p:nvGrpSpPr>
          <p:cNvPr id="355" name="Google Shape;355;g29e913e068331c2e_19"/>
          <p:cNvGrpSpPr/>
          <p:nvPr/>
        </p:nvGrpSpPr>
        <p:grpSpPr>
          <a:xfrm>
            <a:off x="-4617" y="-1"/>
            <a:ext cx="12196566" cy="6858001"/>
            <a:chOff x="-4617" y="-1"/>
            <a:chExt cx="12196566" cy="6858001"/>
          </a:xfrm>
        </p:grpSpPr>
        <p:sp>
          <p:nvSpPr>
            <p:cNvPr id="356" name="Google Shape;356;g29e913e068331c2e_19"/>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g29e913e068331c2e_19"/>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8" name="Google Shape;358;g29e913e068331c2e_19"/>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g29e913e068331c2e_19"/>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60" name="Google Shape;360;g29e913e068331c2e_19"/>
          <p:cNvSpPr txBox="1">
            <a:spLocks noGrp="1"/>
          </p:cNvSpPr>
          <p:nvPr>
            <p:ph type="body" idx="1"/>
          </p:nvPr>
        </p:nvSpPr>
        <p:spPr>
          <a:xfrm>
            <a:off x="893700" y="1901825"/>
            <a:ext cx="5853000" cy="499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2000" b="1">
                <a:solidFill>
                  <a:srgbClr val="999999"/>
                </a:solidFill>
              </a:rPr>
              <a:t>Ile de France:</a:t>
            </a:r>
            <a:r>
              <a:rPr lang="en-US" sz="2000">
                <a:solidFill>
                  <a:srgbClr val="999999"/>
                </a:solidFill>
              </a:rPr>
              <a:t> </a:t>
            </a:r>
            <a:endParaRPr sz="2000">
              <a:solidFill>
                <a:srgbClr val="999999"/>
              </a:solidFill>
            </a:endParaRPr>
          </a:p>
          <a:p>
            <a:pPr marL="0" lvl="0" indent="0" algn="l" rtl="0">
              <a:lnSpc>
                <a:spcPct val="100000"/>
              </a:lnSpc>
              <a:spcBef>
                <a:spcPts val="0"/>
              </a:spcBef>
              <a:spcAft>
                <a:spcPts val="0"/>
              </a:spcAft>
              <a:buSzPts val="1800"/>
              <a:buNone/>
            </a:pPr>
            <a:endParaRPr sz="2000"/>
          </a:p>
          <a:p>
            <a:pPr marL="0" lvl="0" indent="0" algn="l" rtl="0">
              <a:lnSpc>
                <a:spcPct val="100000"/>
              </a:lnSpc>
              <a:spcBef>
                <a:spcPts val="0"/>
              </a:spcBef>
              <a:spcAft>
                <a:spcPts val="0"/>
              </a:spcAft>
              <a:buSzPts val="1800"/>
              <a:buNone/>
            </a:pPr>
            <a:endParaRPr/>
          </a:p>
        </p:txBody>
      </p:sp>
      <p:pic>
        <p:nvPicPr>
          <p:cNvPr id="361" name="Google Shape;361;g29e913e068331c2e_19"/>
          <p:cNvPicPr preferRelativeResize="0"/>
          <p:nvPr/>
        </p:nvPicPr>
        <p:blipFill rotWithShape="1">
          <a:blip r:embed="rId3">
            <a:alphaModFix/>
          </a:blip>
          <a:srcRect/>
          <a:stretch/>
        </p:blipFill>
        <p:spPr>
          <a:xfrm>
            <a:off x="3086100" y="2401613"/>
            <a:ext cx="6019800" cy="3800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b93e3ae8be_0_64"/>
          <p:cNvSpPr txBox="1">
            <a:spLocks noGrp="1"/>
          </p:cNvSpPr>
          <p:nvPr>
            <p:ph type="title"/>
          </p:nvPr>
        </p:nvSpPr>
        <p:spPr>
          <a:xfrm>
            <a:off x="838200" y="2002638"/>
            <a:ext cx="10515600" cy="285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6000"/>
              <a:buNone/>
            </a:pPr>
            <a:r>
              <a:rPr lang="en-US"/>
              <a:t>Déterminant - Pollution lumineuse/luminosité</a:t>
            </a:r>
            <a:endParaRPr/>
          </a:p>
        </p:txBody>
      </p:sp>
      <p:sp>
        <p:nvSpPr>
          <p:cNvPr id="368" name="Google Shape;368;g2b93e3ae8be_0_64"/>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g2b93e3ae8be_0_64"/>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g2b93e3ae8be_0_64"/>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g2b93e3ae8be_0_64"/>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g2b93e3ae8be_0_53"/>
          <p:cNvGrpSpPr/>
          <p:nvPr/>
        </p:nvGrpSpPr>
        <p:grpSpPr>
          <a:xfrm>
            <a:off x="-4617" y="-1"/>
            <a:ext cx="12196566" cy="6858001"/>
            <a:chOff x="-4617" y="-1"/>
            <a:chExt cx="12196566" cy="6858001"/>
          </a:xfrm>
        </p:grpSpPr>
        <p:sp>
          <p:nvSpPr>
            <p:cNvPr id="378" name="Google Shape;378;g2b93e3ae8be_0_53"/>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 name="Google Shape;379;g2b93e3ae8be_0_53"/>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0" name="Google Shape;380;g2b93e3ae8be_0_53"/>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1" name="Google Shape;381;g2b93e3ae8be_0_53"/>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82" name="Google Shape;382;g2b93e3ae8be_0_53"/>
          <p:cNvSpPr txBox="1">
            <a:spLocks noGrp="1"/>
          </p:cNvSpPr>
          <p:nvPr>
            <p:ph type="title"/>
          </p:nvPr>
        </p:nvSpPr>
        <p:spPr>
          <a:xfrm>
            <a:off x="754900" y="656300"/>
            <a:ext cx="58071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950">
                <a:latin typeface="Arial"/>
                <a:ea typeface="Arial"/>
                <a:cs typeface="Arial"/>
                <a:sym typeface="Arial"/>
              </a:rPr>
              <a:t>Indicateur: Radiance</a:t>
            </a:r>
            <a:endParaRPr sz="3950">
              <a:latin typeface="Arial"/>
              <a:ea typeface="Arial"/>
              <a:cs typeface="Arial"/>
              <a:sym typeface="Arial"/>
            </a:endParaRPr>
          </a:p>
        </p:txBody>
      </p:sp>
      <p:pic>
        <p:nvPicPr>
          <p:cNvPr id="383" name="Google Shape;383;g2b93e3ae8be_0_53"/>
          <p:cNvPicPr preferRelativeResize="0"/>
          <p:nvPr/>
        </p:nvPicPr>
        <p:blipFill rotWithShape="1">
          <a:blip r:embed="rId3">
            <a:alphaModFix/>
          </a:blip>
          <a:srcRect l="4847" t="4391" r="10263" b="4682"/>
          <a:stretch/>
        </p:blipFill>
        <p:spPr>
          <a:xfrm>
            <a:off x="6480700" y="1175375"/>
            <a:ext cx="5452175" cy="4969977"/>
          </a:xfrm>
          <a:prstGeom prst="rect">
            <a:avLst/>
          </a:prstGeom>
          <a:noFill/>
          <a:ln>
            <a:noFill/>
          </a:ln>
        </p:spPr>
      </p:pic>
      <p:sp>
        <p:nvSpPr>
          <p:cNvPr id="384" name="Google Shape;384;g2b93e3ae8be_0_53"/>
          <p:cNvSpPr txBox="1">
            <a:spLocks noGrp="1"/>
          </p:cNvSpPr>
          <p:nvPr>
            <p:ph type="body" idx="1"/>
          </p:nvPr>
        </p:nvSpPr>
        <p:spPr>
          <a:xfrm>
            <a:off x="378300" y="2210600"/>
            <a:ext cx="5915100" cy="3359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SzPts val="770"/>
              <a:buNone/>
            </a:pPr>
            <a:r>
              <a:rPr lang="en-US" sz="1810" u="sng"/>
              <a:t>Source</a:t>
            </a:r>
            <a:r>
              <a:rPr lang="en-US" sz="1810"/>
              <a:t> :</a:t>
            </a:r>
            <a:endParaRPr sz="1810"/>
          </a:p>
          <a:p>
            <a:pPr marL="0" lvl="0" indent="0" algn="l" rtl="0">
              <a:lnSpc>
                <a:spcPct val="115000"/>
              </a:lnSpc>
              <a:spcBef>
                <a:spcPts val="1000"/>
              </a:spcBef>
              <a:spcAft>
                <a:spcPts val="0"/>
              </a:spcAft>
              <a:buSzPts val="770"/>
              <a:buNone/>
            </a:pPr>
            <a:endParaRPr sz="700"/>
          </a:p>
          <a:p>
            <a:pPr marL="457200" lvl="0" indent="-343535" algn="l" rtl="0">
              <a:lnSpc>
                <a:spcPct val="115000"/>
              </a:lnSpc>
              <a:spcBef>
                <a:spcPts val="1000"/>
              </a:spcBef>
              <a:spcAft>
                <a:spcPts val="0"/>
              </a:spcAft>
              <a:buSzPts val="1810"/>
              <a:buChar char="-"/>
            </a:pPr>
            <a:r>
              <a:rPr lang="en-US" sz="1810"/>
              <a:t>Data in the form 1 GeoTiff file covering the world</a:t>
            </a:r>
            <a:endParaRPr sz="1810"/>
          </a:p>
          <a:p>
            <a:pPr marL="0" lvl="0" indent="0" algn="l" rtl="0">
              <a:lnSpc>
                <a:spcPct val="115000"/>
              </a:lnSpc>
              <a:spcBef>
                <a:spcPts val="1000"/>
              </a:spcBef>
              <a:spcAft>
                <a:spcPts val="0"/>
              </a:spcAft>
              <a:buSzPts val="770"/>
              <a:buNone/>
            </a:pPr>
            <a:endParaRPr sz="510"/>
          </a:p>
          <a:p>
            <a:pPr marL="0" lvl="0" indent="0" algn="l" rtl="0">
              <a:lnSpc>
                <a:spcPct val="115000"/>
              </a:lnSpc>
              <a:spcBef>
                <a:spcPts val="1000"/>
              </a:spcBef>
              <a:spcAft>
                <a:spcPts val="0"/>
              </a:spcAft>
              <a:buSzPts val="770"/>
              <a:buNone/>
            </a:pPr>
            <a:r>
              <a:rPr lang="en-US" sz="1810" u="sng"/>
              <a:t>Methodology</a:t>
            </a:r>
            <a:r>
              <a:rPr lang="en-US" sz="1810"/>
              <a:t> :</a:t>
            </a:r>
            <a:endParaRPr sz="1810"/>
          </a:p>
          <a:p>
            <a:pPr marL="457200" lvl="0" indent="-343535" algn="l" rtl="0">
              <a:lnSpc>
                <a:spcPct val="115000"/>
              </a:lnSpc>
              <a:spcBef>
                <a:spcPts val="1000"/>
              </a:spcBef>
              <a:spcAft>
                <a:spcPts val="0"/>
              </a:spcAft>
              <a:buSzPts val="1810"/>
              <a:buChar char="●"/>
            </a:pPr>
            <a:r>
              <a:rPr lang="en-US" sz="1810"/>
              <a:t>Crop the World Tiff file to France by using a France shapefile from the EU Environment Agency</a:t>
            </a:r>
            <a:endParaRPr sz="1810"/>
          </a:p>
          <a:p>
            <a:pPr marL="457200" lvl="0" indent="-343535" algn="l" rtl="0">
              <a:lnSpc>
                <a:spcPct val="115000"/>
              </a:lnSpc>
              <a:spcBef>
                <a:spcPts val="0"/>
              </a:spcBef>
              <a:spcAft>
                <a:spcPts val="0"/>
              </a:spcAft>
              <a:buSzPts val="1810"/>
              <a:buChar char="●"/>
            </a:pPr>
            <a:r>
              <a:rPr lang="en-US" sz="1810"/>
              <a:t>Extract value and coordinate from each pixel </a:t>
            </a:r>
            <a:endParaRPr sz="1810"/>
          </a:p>
          <a:p>
            <a:pPr marL="457200" lvl="0" indent="-343535" algn="l" rtl="0">
              <a:lnSpc>
                <a:spcPct val="115000"/>
              </a:lnSpc>
              <a:spcBef>
                <a:spcPts val="0"/>
              </a:spcBef>
              <a:spcAft>
                <a:spcPts val="0"/>
              </a:spcAft>
              <a:buSzPts val="1810"/>
              <a:buChar char="●"/>
            </a:pPr>
            <a:r>
              <a:rPr lang="en-US" sz="1810"/>
              <a:t>Downloaded shapefiles from INSEE for each scale → fill those pixels in each polygons and take the mean value</a:t>
            </a:r>
            <a:endParaRPr sz="1810"/>
          </a:p>
          <a:p>
            <a:pPr marL="0" lvl="0" indent="0" algn="l" rtl="0">
              <a:lnSpc>
                <a:spcPct val="115000"/>
              </a:lnSpc>
              <a:spcBef>
                <a:spcPts val="1000"/>
              </a:spcBef>
              <a:spcAft>
                <a:spcPts val="0"/>
              </a:spcAft>
              <a:buSzPts val="770"/>
              <a:buNone/>
            </a:pPr>
            <a:endParaRPr sz="1810"/>
          </a:p>
        </p:txBody>
      </p:sp>
      <p:pic>
        <p:nvPicPr>
          <p:cNvPr id="385" name="Google Shape;385;g2b93e3ae8be_0_53"/>
          <p:cNvPicPr preferRelativeResize="0"/>
          <p:nvPr/>
        </p:nvPicPr>
        <p:blipFill rotWithShape="1">
          <a:blip r:embed="rId4">
            <a:alphaModFix/>
          </a:blip>
          <a:srcRect/>
          <a:stretch/>
        </p:blipFill>
        <p:spPr>
          <a:xfrm>
            <a:off x="1400225" y="2100875"/>
            <a:ext cx="891776" cy="624425"/>
          </a:xfrm>
          <a:prstGeom prst="rect">
            <a:avLst/>
          </a:prstGeom>
          <a:noFill/>
          <a:ln>
            <a:noFill/>
          </a:ln>
        </p:spPr>
      </p:pic>
      <p:pic>
        <p:nvPicPr>
          <p:cNvPr id="386" name="Google Shape;386;g2b93e3ae8be_0_53"/>
          <p:cNvPicPr preferRelativeResize="0"/>
          <p:nvPr/>
        </p:nvPicPr>
        <p:blipFill rotWithShape="1">
          <a:blip r:embed="rId5">
            <a:alphaModFix/>
          </a:blip>
          <a:srcRect/>
          <a:stretch/>
        </p:blipFill>
        <p:spPr>
          <a:xfrm>
            <a:off x="2473275" y="2100875"/>
            <a:ext cx="3224468" cy="624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grpSp>
        <p:nvGrpSpPr>
          <p:cNvPr id="392" name="Google Shape;392;g2b93e3ae8be_0_80"/>
          <p:cNvGrpSpPr/>
          <p:nvPr/>
        </p:nvGrpSpPr>
        <p:grpSpPr>
          <a:xfrm>
            <a:off x="-4617" y="-1"/>
            <a:ext cx="12196566" cy="6858001"/>
            <a:chOff x="-4617" y="-1"/>
            <a:chExt cx="12196566" cy="6858001"/>
          </a:xfrm>
        </p:grpSpPr>
        <p:sp>
          <p:nvSpPr>
            <p:cNvPr id="393" name="Google Shape;393;g2b93e3ae8be_0_80"/>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g2b93e3ae8be_0_80"/>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5" name="Google Shape;395;g2b93e3ae8be_0_80"/>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6" name="Google Shape;396;g2b93e3ae8be_0_80"/>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97" name="Google Shape;397;g2b93e3ae8be_0_80"/>
          <p:cNvSpPr txBox="1">
            <a:spLocks noGrp="1"/>
          </p:cNvSpPr>
          <p:nvPr>
            <p:ph type="title"/>
          </p:nvPr>
        </p:nvSpPr>
        <p:spPr>
          <a:xfrm>
            <a:off x="754900" y="656300"/>
            <a:ext cx="58071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950">
                <a:latin typeface="Arial"/>
                <a:ea typeface="Arial"/>
                <a:cs typeface="Arial"/>
                <a:sym typeface="Arial"/>
              </a:rPr>
              <a:t>Indicateur: Radiance</a:t>
            </a:r>
            <a:endParaRPr sz="3950">
              <a:latin typeface="Arial"/>
              <a:ea typeface="Arial"/>
              <a:cs typeface="Arial"/>
              <a:sym typeface="Arial"/>
            </a:endParaRPr>
          </a:p>
        </p:txBody>
      </p:sp>
      <p:sp>
        <p:nvSpPr>
          <p:cNvPr id="398" name="Google Shape;398;g2b93e3ae8be_0_80"/>
          <p:cNvSpPr txBox="1"/>
          <p:nvPr/>
        </p:nvSpPr>
        <p:spPr>
          <a:xfrm>
            <a:off x="754900" y="2220075"/>
            <a:ext cx="10573200" cy="3447900"/>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0"/>
              </a:spcBef>
              <a:spcAft>
                <a:spcPts val="0"/>
              </a:spcAft>
              <a:buClr>
                <a:srgbClr val="000000"/>
              </a:buClr>
              <a:buSzPts val="1700"/>
              <a:buFont typeface="Arial"/>
              <a:buNone/>
            </a:pPr>
            <a:r>
              <a:rPr lang="en-US" sz="1800" b="1" i="0" u="sng" strike="noStrike" cap="none">
                <a:solidFill>
                  <a:schemeClr val="dk1"/>
                </a:solidFill>
                <a:latin typeface="Calibri"/>
                <a:ea typeface="Calibri"/>
                <a:cs typeface="Calibri"/>
                <a:sym typeface="Calibri"/>
              </a:rPr>
              <a:t>Description of the indicator: </a:t>
            </a:r>
            <a:endParaRPr sz="1800" b="1" i="0" u="sng" strike="noStrike" cap="none">
              <a:solidFill>
                <a:schemeClr val="dk1"/>
              </a:solidFill>
              <a:latin typeface="Calibri"/>
              <a:ea typeface="Calibri"/>
              <a:cs typeface="Calibri"/>
              <a:sym typeface="Calibri"/>
            </a:endParaRPr>
          </a:p>
          <a:p>
            <a:pPr marL="0" marR="0" lvl="0" indent="0" algn="l" rtl="0">
              <a:lnSpc>
                <a:spcPct val="200000"/>
              </a:lnSpc>
              <a:spcBef>
                <a:spcPts val="0"/>
              </a:spcBef>
              <a:spcAft>
                <a:spcPts val="0"/>
              </a:spcAft>
              <a:buClr>
                <a:srgbClr val="000000"/>
              </a:buClr>
              <a:buSzPts val="600"/>
              <a:buFont typeface="Arial"/>
              <a:buNone/>
            </a:pPr>
            <a:endParaRPr sz="700" b="0" i="0" u="none" strike="noStrike" cap="none">
              <a:solidFill>
                <a:schemeClr val="dk1"/>
              </a:solidFill>
              <a:latin typeface="Calibri"/>
              <a:ea typeface="Calibri"/>
              <a:cs typeface="Calibri"/>
              <a:sym typeface="Calibri"/>
            </a:endParaRPr>
          </a:p>
          <a:p>
            <a:pPr marL="457200" marR="0" lvl="0" indent="-342900" algn="l" rtl="0">
              <a:lnSpc>
                <a:spcPct val="20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Artificial night sky brightness [microcandelas per square meter (mcd/m^2)]</a:t>
            </a:r>
            <a:endParaRPr sz="1800" b="0" i="0" u="none" strike="noStrike" cap="none">
              <a:solidFill>
                <a:schemeClr val="dk1"/>
              </a:solidFill>
              <a:latin typeface="Calibri"/>
              <a:ea typeface="Calibri"/>
              <a:cs typeface="Calibri"/>
              <a:sym typeface="Calibri"/>
            </a:endParaRPr>
          </a:p>
          <a:p>
            <a:pPr marL="457200" marR="0" lvl="0" indent="-342900" algn="l" rtl="0">
              <a:lnSpc>
                <a:spcPct val="20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Ratio of artificial to natural sky brightness, focusing solely on artificial lighting</a:t>
            </a:r>
            <a:endParaRPr sz="1800" b="0" i="0" u="none" strike="noStrike" cap="none">
              <a:solidFill>
                <a:schemeClr val="dk1"/>
              </a:solidFill>
              <a:latin typeface="Calibri"/>
              <a:ea typeface="Calibri"/>
              <a:cs typeface="Calibri"/>
              <a:sym typeface="Calibri"/>
            </a:endParaRPr>
          </a:p>
          <a:p>
            <a:pPr marL="457200" marR="0" lvl="0" indent="-342900" algn="l" rtl="0">
              <a:lnSpc>
                <a:spcPct val="20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Ratios range 0 to 11 → areas with no light pollution to those with pollution 11 times above natural levels</a:t>
            </a:r>
            <a:endParaRPr sz="1800" b="0" i="0" u="none" strike="noStrike" cap="none">
              <a:solidFill>
                <a:schemeClr val="dk1"/>
              </a:solidFill>
              <a:latin typeface="Calibri"/>
              <a:ea typeface="Calibri"/>
              <a:cs typeface="Calibri"/>
              <a:sym typeface="Calibri"/>
            </a:endParaRPr>
          </a:p>
          <a:p>
            <a:pPr marL="457200" marR="0" lvl="0" indent="-342900" algn="l" rtl="0">
              <a:lnSpc>
                <a:spcPct val="20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Based on 2015 data</a:t>
            </a:r>
            <a:endParaRPr sz="1800" b="0" i="0" u="none" strike="noStrike" cap="none">
              <a:solidFill>
                <a:schemeClr val="dk1"/>
              </a:solidFill>
              <a:latin typeface="Calibri"/>
              <a:ea typeface="Calibri"/>
              <a:cs typeface="Calibri"/>
              <a:sym typeface="Calibri"/>
            </a:endParaRPr>
          </a:p>
          <a:p>
            <a:pPr marL="0" marR="0" lvl="0" indent="0" algn="l" rtl="0">
              <a:lnSpc>
                <a:spcPct val="200000"/>
              </a:lnSpc>
              <a:spcBef>
                <a:spcPts val="0"/>
              </a:spcBef>
              <a:spcAft>
                <a:spcPts val="0"/>
              </a:spcAft>
              <a:buClr>
                <a:srgbClr val="000000"/>
              </a:buClr>
              <a:buSzPts val="17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g2bcde5b250d_0_6"/>
          <p:cNvGrpSpPr/>
          <p:nvPr/>
        </p:nvGrpSpPr>
        <p:grpSpPr>
          <a:xfrm>
            <a:off x="-4617" y="-1"/>
            <a:ext cx="12196566" cy="6858001"/>
            <a:chOff x="-4617" y="-1"/>
            <a:chExt cx="12196566" cy="6858001"/>
          </a:xfrm>
        </p:grpSpPr>
        <p:sp>
          <p:nvSpPr>
            <p:cNvPr id="405" name="Google Shape;405;g2bcde5b250d_0_6"/>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6" name="Google Shape;406;g2bcde5b250d_0_6"/>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 name="Google Shape;407;g2bcde5b250d_0_6"/>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8" name="Google Shape;408;g2bcde5b250d_0_6"/>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409" name="Google Shape;409;g2bcde5b250d_0_6"/>
          <p:cNvPicPr preferRelativeResize="0"/>
          <p:nvPr/>
        </p:nvPicPr>
        <p:blipFill rotWithShape="1">
          <a:blip r:embed="rId3">
            <a:alphaModFix/>
          </a:blip>
          <a:srcRect/>
          <a:stretch/>
        </p:blipFill>
        <p:spPr>
          <a:xfrm>
            <a:off x="1625713" y="169663"/>
            <a:ext cx="8935900" cy="65186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2b91748b218_1_24"/>
          <p:cNvSpPr txBox="1">
            <a:spLocks noGrp="1"/>
          </p:cNvSpPr>
          <p:nvPr>
            <p:ph type="title"/>
          </p:nvPr>
        </p:nvSpPr>
        <p:spPr>
          <a:xfrm>
            <a:off x="838200" y="2165288"/>
            <a:ext cx="10515600" cy="285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6000"/>
              <a:buNone/>
            </a:pPr>
            <a:r>
              <a:rPr lang="en-US"/>
              <a:t>Determinant - Physical and sports activities</a:t>
            </a:r>
            <a:endParaRPr/>
          </a:p>
        </p:txBody>
      </p:sp>
      <p:sp>
        <p:nvSpPr>
          <p:cNvPr id="416" name="Google Shape;416;g2b91748b218_1_24"/>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7" name="Google Shape;417;g2b91748b218_1_24"/>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8" name="Google Shape;418;g2b91748b218_1_24"/>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9" name="Google Shape;419;g2b91748b218_1_24"/>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b91748b218_1_0"/>
          <p:cNvSpPr txBox="1">
            <a:spLocks noGrp="1"/>
          </p:cNvSpPr>
          <p:nvPr>
            <p:ph type="body" idx="1"/>
          </p:nvPr>
        </p:nvSpPr>
        <p:spPr>
          <a:xfrm>
            <a:off x="703600" y="2289450"/>
            <a:ext cx="5712600" cy="38433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100000"/>
              </a:lnSpc>
              <a:spcBef>
                <a:spcPts val="1000"/>
              </a:spcBef>
              <a:spcAft>
                <a:spcPts val="0"/>
              </a:spcAft>
              <a:buSzPct val="98996"/>
              <a:buNone/>
            </a:pPr>
            <a:r>
              <a:rPr lang="en-US" sz="7273" b="1" u="sng" dirty="0"/>
              <a:t>First step : Create isochrones</a:t>
            </a:r>
            <a:endParaRPr sz="7273" b="1" u="sng" dirty="0"/>
          </a:p>
          <a:p>
            <a:pPr marL="0" lvl="0" indent="0" algn="l" rtl="0">
              <a:lnSpc>
                <a:spcPct val="100000"/>
              </a:lnSpc>
              <a:spcBef>
                <a:spcPts val="1000"/>
              </a:spcBef>
              <a:spcAft>
                <a:spcPts val="0"/>
              </a:spcAft>
              <a:buSzPct val="98996"/>
              <a:buNone/>
            </a:pPr>
            <a:endParaRPr sz="7273" dirty="0"/>
          </a:p>
          <a:p>
            <a:pPr marL="457200" lvl="0" indent="-344090" algn="l" rtl="0">
              <a:lnSpc>
                <a:spcPct val="100000"/>
              </a:lnSpc>
              <a:spcBef>
                <a:spcPts val="1000"/>
              </a:spcBef>
              <a:spcAft>
                <a:spcPts val="0"/>
              </a:spcAft>
              <a:buSzPct val="100000"/>
              <a:buChar char="●"/>
            </a:pPr>
            <a:r>
              <a:rPr lang="en-US" sz="7273" dirty="0"/>
              <a:t>Calculate commune centroids</a:t>
            </a:r>
            <a:endParaRPr sz="7273" dirty="0"/>
          </a:p>
          <a:p>
            <a:pPr marL="457200" lvl="0" indent="0" algn="l" rtl="0">
              <a:lnSpc>
                <a:spcPct val="100000"/>
              </a:lnSpc>
              <a:spcBef>
                <a:spcPts val="1000"/>
              </a:spcBef>
              <a:spcAft>
                <a:spcPts val="0"/>
              </a:spcAft>
              <a:buSzPct val="98996"/>
              <a:buNone/>
            </a:pPr>
            <a:endParaRPr sz="7273" dirty="0"/>
          </a:p>
          <a:p>
            <a:pPr marL="457200" lvl="0" indent="-344090" algn="l" rtl="0">
              <a:lnSpc>
                <a:spcPct val="100000"/>
              </a:lnSpc>
              <a:spcBef>
                <a:spcPts val="1000"/>
              </a:spcBef>
              <a:spcAft>
                <a:spcPts val="0"/>
              </a:spcAft>
              <a:buSzPct val="100000"/>
              <a:buChar char="●"/>
            </a:pPr>
            <a:r>
              <a:rPr lang="en-US" sz="7273" dirty="0"/>
              <a:t>Calculate the area within a 15-minute drive from the centroid</a:t>
            </a:r>
            <a:endParaRPr sz="7273" dirty="0"/>
          </a:p>
          <a:p>
            <a:pPr marL="0" lvl="0" indent="0" algn="l" rtl="0">
              <a:lnSpc>
                <a:spcPct val="100000"/>
              </a:lnSpc>
              <a:spcBef>
                <a:spcPts val="1000"/>
              </a:spcBef>
              <a:spcAft>
                <a:spcPts val="0"/>
              </a:spcAft>
              <a:buSzPct val="98996"/>
              <a:buNone/>
            </a:pPr>
            <a:endParaRPr sz="7273" dirty="0"/>
          </a:p>
          <a:p>
            <a:pPr marL="457200" lvl="0" indent="-344090" algn="l" rtl="0">
              <a:lnSpc>
                <a:spcPct val="100000"/>
              </a:lnSpc>
              <a:spcBef>
                <a:spcPts val="1000"/>
              </a:spcBef>
              <a:spcAft>
                <a:spcPts val="0"/>
              </a:spcAft>
              <a:buSzPct val="100000"/>
              <a:buChar char="➔"/>
            </a:pPr>
            <a:r>
              <a:rPr lang="en-US" sz="7273" dirty="0"/>
              <a:t>Using </a:t>
            </a:r>
            <a:r>
              <a:rPr lang="en-US" sz="7273" b="1" dirty="0"/>
              <a:t>Open Source Routing Machine (OSMR)</a:t>
            </a:r>
            <a:r>
              <a:rPr lang="en-US" sz="7273" dirty="0"/>
              <a:t> : </a:t>
            </a:r>
            <a:endParaRPr sz="7273" dirty="0"/>
          </a:p>
          <a:p>
            <a:pPr marL="457200" lvl="0" indent="0" algn="l" rtl="0">
              <a:lnSpc>
                <a:spcPct val="100000"/>
              </a:lnSpc>
              <a:spcBef>
                <a:spcPts val="1000"/>
              </a:spcBef>
              <a:spcAft>
                <a:spcPts val="0"/>
              </a:spcAft>
              <a:buNone/>
            </a:pPr>
            <a:r>
              <a:rPr lang="en-US" sz="7273" dirty="0"/>
              <a:t>data of the OpenStreetMap, calculate real travel time by road </a:t>
            </a:r>
            <a:endParaRPr sz="7273" dirty="0"/>
          </a:p>
          <a:p>
            <a:pPr marL="457200" lvl="0" indent="0" algn="l" rtl="0">
              <a:lnSpc>
                <a:spcPct val="100000"/>
              </a:lnSpc>
              <a:spcBef>
                <a:spcPts val="1000"/>
              </a:spcBef>
              <a:spcAft>
                <a:spcPts val="0"/>
              </a:spcAft>
              <a:buSzPct val="98996"/>
              <a:buNone/>
            </a:pPr>
            <a:r>
              <a:rPr lang="en-US" sz="7273" dirty="0"/>
              <a:t>(by car, off-peak)</a:t>
            </a:r>
            <a:endParaRPr sz="7273" dirty="0"/>
          </a:p>
          <a:p>
            <a:pPr marL="0" lvl="0" indent="0" algn="l" rtl="0">
              <a:lnSpc>
                <a:spcPct val="100000"/>
              </a:lnSpc>
              <a:spcBef>
                <a:spcPts val="1000"/>
              </a:spcBef>
              <a:spcAft>
                <a:spcPts val="0"/>
              </a:spcAft>
              <a:buSzPct val="378947"/>
              <a:buNone/>
            </a:pPr>
            <a:endParaRPr sz="1900" dirty="0"/>
          </a:p>
          <a:p>
            <a:pPr marL="0" lvl="0" indent="0" algn="l" rtl="0">
              <a:lnSpc>
                <a:spcPct val="100000"/>
              </a:lnSpc>
              <a:spcBef>
                <a:spcPts val="1000"/>
              </a:spcBef>
              <a:spcAft>
                <a:spcPts val="0"/>
              </a:spcAft>
              <a:buSzPct val="378947"/>
              <a:buNone/>
            </a:pPr>
            <a:endParaRPr sz="1900" u="sng" dirty="0"/>
          </a:p>
        </p:txBody>
      </p:sp>
      <p:pic>
        <p:nvPicPr>
          <p:cNvPr id="426" name="Google Shape;426;g2b91748b218_1_0"/>
          <p:cNvPicPr preferRelativeResize="0"/>
          <p:nvPr/>
        </p:nvPicPr>
        <p:blipFill rotWithShape="1">
          <a:blip r:embed="rId3">
            <a:alphaModFix/>
          </a:blip>
          <a:srcRect/>
          <a:stretch/>
        </p:blipFill>
        <p:spPr>
          <a:xfrm>
            <a:off x="7131400" y="1898937"/>
            <a:ext cx="4286768" cy="4061137"/>
          </a:xfrm>
          <a:prstGeom prst="rect">
            <a:avLst/>
          </a:prstGeom>
          <a:noFill/>
          <a:ln>
            <a:noFill/>
          </a:ln>
        </p:spPr>
      </p:pic>
      <p:grpSp>
        <p:nvGrpSpPr>
          <p:cNvPr id="427" name="Google Shape;427;g2b91748b218_1_0"/>
          <p:cNvGrpSpPr/>
          <p:nvPr/>
        </p:nvGrpSpPr>
        <p:grpSpPr>
          <a:xfrm>
            <a:off x="-4617" y="-1"/>
            <a:ext cx="12196566" cy="6858001"/>
            <a:chOff x="-4617" y="-1"/>
            <a:chExt cx="12196566" cy="6858001"/>
          </a:xfrm>
        </p:grpSpPr>
        <p:sp>
          <p:nvSpPr>
            <p:cNvPr id="428" name="Google Shape;428;g2b91748b218_1_0"/>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9" name="Google Shape;429;g2b91748b218_1_0"/>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0" name="Google Shape;430;g2b91748b218_1_0"/>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g2b91748b218_1_0"/>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32" name="Google Shape;432;g2b91748b218_1_0"/>
          <p:cNvSpPr txBox="1">
            <a:spLocks noGrp="1"/>
          </p:cNvSpPr>
          <p:nvPr>
            <p:ph type="title"/>
          </p:nvPr>
        </p:nvSpPr>
        <p:spPr>
          <a:xfrm>
            <a:off x="703600" y="735875"/>
            <a:ext cx="10465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02"/>
              <a:buFont typeface="Arial"/>
              <a:buNone/>
            </a:pPr>
            <a:r>
              <a:rPr lang="en-US" sz="3650">
                <a:latin typeface="Arial"/>
                <a:ea typeface="Arial"/>
                <a:cs typeface="Arial"/>
                <a:sym typeface="Arial"/>
              </a:rPr>
              <a:t>Indicateur: Nombre d’infrastructures sportives accessibles à 15 minutes en voiture</a:t>
            </a:r>
            <a:endParaRPr sz="3650">
              <a:latin typeface="Arial"/>
              <a:ea typeface="Arial"/>
              <a:cs typeface="Arial"/>
              <a:sym typeface="Arial"/>
            </a:endParaRPr>
          </a:p>
          <a:p>
            <a:pPr marL="0" lvl="0" indent="0" algn="l" rtl="0">
              <a:lnSpc>
                <a:spcPct val="90000"/>
              </a:lnSpc>
              <a:spcBef>
                <a:spcPts val="0"/>
              </a:spcBef>
              <a:spcAft>
                <a:spcPts val="0"/>
              </a:spcAft>
              <a:buSzPct val="32565"/>
              <a:buNone/>
            </a:pPr>
            <a:endParaRPr sz="3040" b="1"/>
          </a:p>
        </p:txBody>
      </p:sp>
      <p:sp>
        <p:nvSpPr>
          <p:cNvPr id="433" name="Google Shape;433;g2b91748b218_1_0"/>
          <p:cNvSpPr txBox="1"/>
          <p:nvPr/>
        </p:nvSpPr>
        <p:spPr>
          <a:xfrm>
            <a:off x="7265925" y="6132750"/>
            <a:ext cx="3423900" cy="69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1" u="none" strike="noStrike" cap="none">
                <a:solidFill>
                  <a:srgbClr val="999999"/>
                </a:solidFill>
                <a:latin typeface="Calibri"/>
                <a:ea typeface="Calibri"/>
                <a:cs typeface="Calibri"/>
                <a:sym typeface="Calibri"/>
              </a:rPr>
              <a:t>Example : Palaiseau isochrone, 15 minutes by car </a:t>
            </a:r>
            <a:endParaRPr sz="1700" b="0" i="1" u="none" strike="noStrike" cap="none">
              <a:solidFill>
                <a:srgbClr val="999999"/>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2b91748b218_1_80"/>
          <p:cNvSpPr txBox="1"/>
          <p:nvPr/>
        </p:nvSpPr>
        <p:spPr>
          <a:xfrm>
            <a:off x="556475" y="6239325"/>
            <a:ext cx="95136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2400"/>
              </a:spcBef>
              <a:spcAft>
                <a:spcPts val="0"/>
              </a:spcAft>
              <a:buClr>
                <a:schemeClr val="dk1"/>
              </a:buClr>
              <a:buSzPts val="1100"/>
              <a:buFont typeface="Arial"/>
              <a:buNone/>
            </a:pPr>
            <a:endParaRPr sz="1600" b="0" i="1" u="none" strike="noStrike" cap="none">
              <a:solidFill>
                <a:schemeClr val="dk1"/>
              </a:solidFill>
              <a:highlight>
                <a:srgbClr val="FFFFFF"/>
              </a:highlight>
              <a:latin typeface="Arial"/>
              <a:ea typeface="Arial"/>
              <a:cs typeface="Arial"/>
              <a:sym typeface="Arial"/>
            </a:endParaRPr>
          </a:p>
          <a:p>
            <a:pPr marL="0" marR="0" lvl="0" indent="0" algn="l" rtl="0">
              <a:lnSpc>
                <a:spcPct val="100000"/>
              </a:lnSpc>
              <a:spcBef>
                <a:spcPts val="60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440" name="Google Shape;440;g2b91748b218_1_80"/>
          <p:cNvSpPr txBox="1">
            <a:spLocks noGrp="1"/>
          </p:cNvSpPr>
          <p:nvPr>
            <p:ph type="body" idx="1"/>
          </p:nvPr>
        </p:nvSpPr>
        <p:spPr>
          <a:xfrm>
            <a:off x="703600" y="2209950"/>
            <a:ext cx="10966800" cy="3547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SzPts val="1800"/>
              <a:buNone/>
            </a:pPr>
            <a:r>
              <a:rPr lang="en-US" sz="2000" b="1" u="sng" dirty="0"/>
              <a:t>Second step: Calculate the number of sports facilities located within the isochrone</a:t>
            </a:r>
            <a:endParaRPr sz="2000" b="1" u="sng" dirty="0"/>
          </a:p>
          <a:p>
            <a:pPr marL="0" lvl="0" indent="0" algn="l" rtl="0">
              <a:lnSpc>
                <a:spcPct val="115000"/>
              </a:lnSpc>
              <a:spcBef>
                <a:spcPts val="1000"/>
              </a:spcBef>
              <a:spcAft>
                <a:spcPts val="0"/>
              </a:spcAft>
              <a:buSzPts val="1800"/>
              <a:buNone/>
            </a:pPr>
            <a:r>
              <a:rPr lang="en-US" sz="2000" u="sng" dirty="0"/>
              <a:t>Data:</a:t>
            </a:r>
            <a:r>
              <a:rPr lang="en-US" sz="2000" dirty="0"/>
              <a:t> GPS coordinates of all sports facilities → 1 point = 1 facility </a:t>
            </a:r>
            <a:endParaRPr sz="2000" dirty="0"/>
          </a:p>
          <a:p>
            <a:pPr marL="0" lvl="0" indent="0" algn="l" rtl="0">
              <a:lnSpc>
                <a:spcPct val="115000"/>
              </a:lnSpc>
              <a:spcBef>
                <a:spcPts val="1000"/>
              </a:spcBef>
              <a:spcAft>
                <a:spcPts val="0"/>
              </a:spcAft>
              <a:buSzPts val="1800"/>
              <a:buNone/>
            </a:pPr>
            <a:r>
              <a:rPr lang="en-US" sz="1600" i="1" dirty="0">
                <a:highlight>
                  <a:schemeClr val="lt1"/>
                </a:highlight>
                <a:latin typeface="Arial"/>
                <a:ea typeface="Arial"/>
                <a:cs typeface="Arial"/>
                <a:sym typeface="Arial"/>
              </a:rPr>
              <a:t>Source : </a:t>
            </a:r>
            <a:r>
              <a:rPr lang="en-US" sz="1600" i="1" dirty="0" err="1">
                <a:highlight>
                  <a:schemeClr val="lt1"/>
                </a:highlight>
                <a:latin typeface="Arial"/>
                <a:ea typeface="Arial"/>
                <a:cs typeface="Arial"/>
                <a:sym typeface="Arial"/>
              </a:rPr>
              <a:t>Recensement</a:t>
            </a:r>
            <a:r>
              <a:rPr lang="en-US" sz="1600" i="1" dirty="0">
                <a:highlight>
                  <a:schemeClr val="lt1"/>
                </a:highlight>
                <a:latin typeface="Arial"/>
                <a:ea typeface="Arial"/>
                <a:cs typeface="Arial"/>
                <a:sym typeface="Arial"/>
              </a:rPr>
              <a:t> des </a:t>
            </a:r>
            <a:r>
              <a:rPr lang="en-US" sz="1600" i="1" dirty="0" err="1">
                <a:highlight>
                  <a:schemeClr val="lt1"/>
                </a:highlight>
                <a:latin typeface="Arial"/>
                <a:ea typeface="Arial"/>
                <a:cs typeface="Arial"/>
                <a:sym typeface="Arial"/>
              </a:rPr>
              <a:t>équipements</a:t>
            </a:r>
            <a:r>
              <a:rPr lang="en-US" sz="1600" i="1" dirty="0">
                <a:highlight>
                  <a:schemeClr val="lt1"/>
                </a:highlight>
                <a:latin typeface="Arial"/>
                <a:ea typeface="Arial"/>
                <a:cs typeface="Arial"/>
                <a:sym typeface="Arial"/>
              </a:rPr>
              <a:t> </a:t>
            </a:r>
            <a:r>
              <a:rPr lang="en-US" sz="1600" i="1" dirty="0" err="1">
                <a:highlight>
                  <a:schemeClr val="lt1"/>
                </a:highlight>
                <a:latin typeface="Arial"/>
                <a:ea typeface="Arial"/>
                <a:cs typeface="Arial"/>
                <a:sym typeface="Arial"/>
              </a:rPr>
              <a:t>sportifs</a:t>
            </a:r>
            <a:r>
              <a:rPr lang="en-US" sz="1600" i="1" dirty="0">
                <a:highlight>
                  <a:schemeClr val="lt1"/>
                </a:highlight>
                <a:latin typeface="Arial"/>
                <a:ea typeface="Arial"/>
                <a:cs typeface="Arial"/>
                <a:sym typeface="Arial"/>
              </a:rPr>
              <a:t>, </a:t>
            </a:r>
            <a:r>
              <a:rPr lang="en-US" sz="1600" i="1" dirty="0" err="1">
                <a:highlight>
                  <a:schemeClr val="lt1"/>
                </a:highlight>
                <a:latin typeface="Arial"/>
                <a:ea typeface="Arial"/>
                <a:cs typeface="Arial"/>
                <a:sym typeface="Arial"/>
              </a:rPr>
              <a:t>espaces</a:t>
            </a:r>
            <a:r>
              <a:rPr lang="en-US" sz="1600" i="1" dirty="0">
                <a:highlight>
                  <a:schemeClr val="lt1"/>
                </a:highlight>
                <a:latin typeface="Arial"/>
                <a:ea typeface="Arial"/>
                <a:cs typeface="Arial"/>
                <a:sym typeface="Arial"/>
              </a:rPr>
              <a:t> et sites de pratiques. Ministère des Sports.</a:t>
            </a:r>
            <a:endParaRPr sz="2000" dirty="0"/>
          </a:p>
          <a:p>
            <a:pPr marL="0" lvl="0" indent="0" algn="l" rtl="0">
              <a:lnSpc>
                <a:spcPct val="115000"/>
              </a:lnSpc>
              <a:spcBef>
                <a:spcPts val="1000"/>
              </a:spcBef>
              <a:spcAft>
                <a:spcPts val="0"/>
              </a:spcAft>
              <a:buSzPts val="1800"/>
              <a:buNone/>
            </a:pPr>
            <a:endParaRPr sz="2000" dirty="0"/>
          </a:p>
          <a:p>
            <a:pPr marL="457200" lvl="0" indent="-355600" algn="l" rtl="0">
              <a:lnSpc>
                <a:spcPct val="115000"/>
              </a:lnSpc>
              <a:spcBef>
                <a:spcPts val="0"/>
              </a:spcBef>
              <a:spcAft>
                <a:spcPts val="0"/>
              </a:spcAft>
              <a:buSzPts val="2000"/>
              <a:buChar char="●"/>
            </a:pPr>
            <a:r>
              <a:rPr lang="en-US" sz="2000" dirty="0"/>
              <a:t>Spatial junction between isochrones and sports data</a:t>
            </a:r>
            <a:endParaRPr sz="2000" dirty="0"/>
          </a:p>
          <a:p>
            <a:pPr marL="0" lvl="0" indent="0" algn="l" rtl="0">
              <a:lnSpc>
                <a:spcPct val="115000"/>
              </a:lnSpc>
              <a:spcBef>
                <a:spcPts val="0"/>
              </a:spcBef>
              <a:spcAft>
                <a:spcPts val="0"/>
              </a:spcAft>
              <a:buNone/>
            </a:pPr>
            <a:endParaRPr sz="2000" dirty="0"/>
          </a:p>
          <a:p>
            <a:pPr marL="457200" lvl="0" indent="-355600" algn="l" rtl="0">
              <a:lnSpc>
                <a:spcPct val="115000"/>
              </a:lnSpc>
              <a:spcBef>
                <a:spcPts val="0"/>
              </a:spcBef>
              <a:spcAft>
                <a:spcPts val="0"/>
              </a:spcAft>
              <a:buSzPts val="2000"/>
              <a:buChar char="●"/>
            </a:pPr>
            <a:r>
              <a:rPr lang="en-US" sz="2000" dirty="0"/>
              <a:t>Sum the number of infrastructure present in the isochrone </a:t>
            </a:r>
            <a:endParaRPr sz="2000" dirty="0"/>
          </a:p>
          <a:p>
            <a:pPr marL="457200" lvl="0" indent="0" algn="l" rtl="0">
              <a:lnSpc>
                <a:spcPct val="115000"/>
              </a:lnSpc>
              <a:spcBef>
                <a:spcPts val="0"/>
              </a:spcBef>
              <a:spcAft>
                <a:spcPts val="0"/>
              </a:spcAft>
              <a:buNone/>
            </a:pPr>
            <a:endParaRPr sz="2000" dirty="0"/>
          </a:p>
          <a:p>
            <a:pPr marL="0" lvl="0" indent="0" algn="l" rtl="0">
              <a:lnSpc>
                <a:spcPct val="115000"/>
              </a:lnSpc>
              <a:spcBef>
                <a:spcPts val="0"/>
              </a:spcBef>
              <a:spcAft>
                <a:spcPts val="0"/>
              </a:spcAft>
              <a:buNone/>
            </a:pPr>
            <a:r>
              <a:rPr lang="en-US" sz="2000" dirty="0"/>
              <a:t>=&gt; results by commune, cut into deciles for visualization</a:t>
            </a:r>
            <a:endParaRPr sz="2000" dirty="0"/>
          </a:p>
        </p:txBody>
      </p:sp>
      <p:sp>
        <p:nvSpPr>
          <p:cNvPr id="441" name="Google Shape;441;g2b91748b218_1_80"/>
          <p:cNvSpPr txBox="1">
            <a:spLocks noGrp="1"/>
          </p:cNvSpPr>
          <p:nvPr>
            <p:ph type="title"/>
          </p:nvPr>
        </p:nvSpPr>
        <p:spPr>
          <a:xfrm>
            <a:off x="703600" y="735875"/>
            <a:ext cx="10465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02"/>
              <a:buFont typeface="Arial"/>
              <a:buNone/>
            </a:pPr>
            <a:r>
              <a:rPr lang="en-US" sz="3650">
                <a:latin typeface="Arial"/>
                <a:ea typeface="Arial"/>
                <a:cs typeface="Arial"/>
                <a:sym typeface="Arial"/>
              </a:rPr>
              <a:t>Indicateur: Nombre d’infrastructures sportives accessibles à 15 minutes en voiture</a:t>
            </a:r>
            <a:endParaRPr sz="3650">
              <a:latin typeface="Arial"/>
              <a:ea typeface="Arial"/>
              <a:cs typeface="Arial"/>
              <a:sym typeface="Arial"/>
            </a:endParaRPr>
          </a:p>
          <a:p>
            <a:pPr marL="0" lvl="0" indent="0" algn="l" rtl="0">
              <a:lnSpc>
                <a:spcPct val="90000"/>
              </a:lnSpc>
              <a:spcBef>
                <a:spcPts val="0"/>
              </a:spcBef>
              <a:spcAft>
                <a:spcPts val="0"/>
              </a:spcAft>
              <a:buSzPct val="32565"/>
              <a:buNone/>
            </a:pPr>
            <a:endParaRPr sz="3040" b="1"/>
          </a:p>
        </p:txBody>
      </p:sp>
      <p:grpSp>
        <p:nvGrpSpPr>
          <p:cNvPr id="442" name="Google Shape;442;g2b91748b218_1_80"/>
          <p:cNvGrpSpPr/>
          <p:nvPr/>
        </p:nvGrpSpPr>
        <p:grpSpPr>
          <a:xfrm>
            <a:off x="-4617" y="-1"/>
            <a:ext cx="12196566" cy="6858001"/>
            <a:chOff x="-4617" y="-1"/>
            <a:chExt cx="12196566" cy="6858001"/>
          </a:xfrm>
        </p:grpSpPr>
        <p:sp>
          <p:nvSpPr>
            <p:cNvPr id="443" name="Google Shape;443;g2b91748b218_1_80"/>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4" name="Google Shape;444;g2b91748b218_1_80"/>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5" name="Google Shape;445;g2b91748b218_1_80"/>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6" name="Google Shape;446;g2b91748b218_1_80"/>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g2b91748b218_1_109"/>
          <p:cNvPicPr preferRelativeResize="0"/>
          <p:nvPr/>
        </p:nvPicPr>
        <p:blipFill rotWithShape="1">
          <a:blip r:embed="rId3">
            <a:alphaModFix/>
          </a:blip>
          <a:srcRect/>
          <a:stretch/>
        </p:blipFill>
        <p:spPr>
          <a:xfrm>
            <a:off x="3260050" y="1525575"/>
            <a:ext cx="6999470" cy="4948826"/>
          </a:xfrm>
          <a:prstGeom prst="rect">
            <a:avLst/>
          </a:prstGeom>
          <a:noFill/>
          <a:ln>
            <a:noFill/>
          </a:ln>
        </p:spPr>
      </p:pic>
      <p:grpSp>
        <p:nvGrpSpPr>
          <p:cNvPr id="453" name="Google Shape;453;g2b91748b218_1_109"/>
          <p:cNvGrpSpPr/>
          <p:nvPr/>
        </p:nvGrpSpPr>
        <p:grpSpPr>
          <a:xfrm>
            <a:off x="-4617" y="-1"/>
            <a:ext cx="12196566" cy="6858001"/>
            <a:chOff x="-4617" y="-1"/>
            <a:chExt cx="12196566" cy="6858001"/>
          </a:xfrm>
        </p:grpSpPr>
        <p:sp>
          <p:nvSpPr>
            <p:cNvPr id="454" name="Google Shape;454;g2b91748b218_1_109"/>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5" name="Google Shape;455;g2b91748b218_1_109"/>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6" name="Google Shape;456;g2b91748b218_1_109"/>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7" name="Google Shape;457;g2b91748b218_1_109"/>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58" name="Google Shape;458;g2b91748b218_1_109"/>
          <p:cNvSpPr txBox="1">
            <a:spLocks noGrp="1"/>
          </p:cNvSpPr>
          <p:nvPr>
            <p:ph type="title"/>
          </p:nvPr>
        </p:nvSpPr>
        <p:spPr>
          <a:xfrm>
            <a:off x="703600" y="273400"/>
            <a:ext cx="10507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802"/>
              <a:buFont typeface="Arial"/>
              <a:buNone/>
            </a:pPr>
            <a:r>
              <a:rPr lang="en-US" sz="3650">
                <a:latin typeface="Arial"/>
                <a:ea typeface="Arial"/>
                <a:cs typeface="Arial"/>
                <a:sym typeface="Arial"/>
              </a:rPr>
              <a:t>Indicateur: Nombre d’infrastructures sportives accessibles à 15 minutes en voiture</a:t>
            </a:r>
            <a:endParaRPr sz="3650">
              <a:latin typeface="Arial"/>
              <a:ea typeface="Arial"/>
              <a:cs typeface="Arial"/>
              <a:sym typeface="Arial"/>
            </a:endParaRPr>
          </a:p>
          <a:p>
            <a:pPr marL="0" lvl="0" indent="0" algn="l" rtl="0">
              <a:lnSpc>
                <a:spcPct val="90000"/>
              </a:lnSpc>
              <a:spcBef>
                <a:spcPts val="0"/>
              </a:spcBef>
              <a:spcAft>
                <a:spcPts val="0"/>
              </a:spcAft>
              <a:buSzPct val="32565"/>
              <a:buNone/>
            </a:pPr>
            <a:endParaRPr sz="3040" b="1"/>
          </a:p>
        </p:txBody>
      </p:sp>
      <p:sp>
        <p:nvSpPr>
          <p:cNvPr id="459" name="Google Shape;459;g2b91748b218_1_109"/>
          <p:cNvSpPr txBox="1"/>
          <p:nvPr/>
        </p:nvSpPr>
        <p:spPr>
          <a:xfrm>
            <a:off x="4675263" y="1427550"/>
            <a:ext cx="2836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Région Ile-de-France</a:t>
            </a:r>
            <a:endParaRPr sz="2400" b="1" i="0" u="none" strike="noStrike" cap="none">
              <a:solidFill>
                <a:srgbClr val="000000"/>
              </a:solidFill>
              <a:latin typeface="Calibri"/>
              <a:ea typeface="Calibri"/>
              <a:cs typeface="Calibri"/>
              <a:sym typeface="Calibri"/>
            </a:endParaRPr>
          </a:p>
        </p:txBody>
      </p:sp>
      <p:sp>
        <p:nvSpPr>
          <p:cNvPr id="460" name="Google Shape;460;g2b91748b218_1_109"/>
          <p:cNvSpPr txBox="1"/>
          <p:nvPr/>
        </p:nvSpPr>
        <p:spPr>
          <a:xfrm>
            <a:off x="4058300" y="6247025"/>
            <a:ext cx="3663000" cy="32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Calibri"/>
                <a:ea typeface="Calibri"/>
                <a:cs typeface="Calibri"/>
                <a:sym typeface="Calibri"/>
              </a:rPr>
              <a:t>Number of sports facilities per commune, </a:t>
            </a:r>
            <a:endParaRPr sz="1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Calibri"/>
                <a:ea typeface="Calibri"/>
                <a:cs typeface="Calibri"/>
                <a:sym typeface="Calibri"/>
              </a:rPr>
              <a:t>Cut into deciles</a:t>
            </a:r>
            <a:endParaRPr sz="1500" b="1" i="0" u="none" strike="noStrike" cap="non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2b878db1474_0_1"/>
          <p:cNvSpPr txBox="1">
            <a:spLocks noGrp="1"/>
          </p:cNvSpPr>
          <p:nvPr>
            <p:ph type="title"/>
          </p:nvPr>
        </p:nvSpPr>
        <p:spPr>
          <a:xfrm>
            <a:off x="838200" y="2165288"/>
            <a:ext cx="10515600" cy="285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6000"/>
              <a:buNone/>
            </a:pPr>
            <a:r>
              <a:rPr lang="en-US"/>
              <a:t>Déterminant - Qualité de l’air</a:t>
            </a:r>
            <a:endParaRPr/>
          </a:p>
        </p:txBody>
      </p:sp>
      <p:sp>
        <p:nvSpPr>
          <p:cNvPr id="107" name="Google Shape;107;g2b878db1474_0_1"/>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g2b878db1474_0_1"/>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g2b878db1474_0_1"/>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g2b878db1474_0_1"/>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2b91748b218_1_6"/>
          <p:cNvSpPr txBox="1">
            <a:spLocks noGrp="1"/>
          </p:cNvSpPr>
          <p:nvPr>
            <p:ph type="title"/>
          </p:nvPr>
        </p:nvSpPr>
        <p:spPr>
          <a:xfrm>
            <a:off x="838200" y="2165288"/>
            <a:ext cx="10515600" cy="285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6000"/>
              <a:buNone/>
            </a:pPr>
            <a:r>
              <a:rPr lang="en-US"/>
              <a:t>Determinant - Access to jobs, services and facilities</a:t>
            </a:r>
            <a:endParaRPr/>
          </a:p>
        </p:txBody>
      </p:sp>
      <p:sp>
        <p:nvSpPr>
          <p:cNvPr id="467" name="Google Shape;467;g2b91748b218_1_6"/>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8" name="Google Shape;468;g2b91748b218_1_6"/>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9" name="Google Shape;469;g2b91748b218_1_6"/>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0" name="Google Shape;470;g2b91748b218_1_6"/>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2b91748b218_1_66"/>
          <p:cNvSpPr txBox="1">
            <a:spLocks noGrp="1"/>
          </p:cNvSpPr>
          <p:nvPr>
            <p:ph type="title"/>
          </p:nvPr>
        </p:nvSpPr>
        <p:spPr>
          <a:xfrm>
            <a:off x="383925" y="623425"/>
            <a:ext cx="112092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250">
                <a:latin typeface="Arial"/>
                <a:ea typeface="Arial"/>
                <a:cs typeface="Arial"/>
                <a:sym typeface="Arial"/>
              </a:rPr>
              <a:t>Indicateur: Taux de services de proximité accessibles à 6 min. en voiture</a:t>
            </a:r>
            <a:endParaRPr sz="3250">
              <a:latin typeface="Arial"/>
              <a:ea typeface="Arial"/>
              <a:cs typeface="Arial"/>
              <a:sym typeface="Arial"/>
            </a:endParaRPr>
          </a:p>
        </p:txBody>
      </p:sp>
      <p:sp>
        <p:nvSpPr>
          <p:cNvPr id="477" name="Google Shape;477;g2b91748b218_1_66"/>
          <p:cNvSpPr txBox="1">
            <a:spLocks noGrp="1"/>
          </p:cNvSpPr>
          <p:nvPr>
            <p:ph type="body" idx="1"/>
          </p:nvPr>
        </p:nvSpPr>
        <p:spPr>
          <a:xfrm>
            <a:off x="279525" y="1973300"/>
            <a:ext cx="7173000" cy="47010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1000"/>
              </a:spcBef>
              <a:spcAft>
                <a:spcPts val="0"/>
              </a:spcAft>
              <a:buSzPct val="87413"/>
              <a:buNone/>
            </a:pPr>
            <a:r>
              <a:rPr lang="en-US" sz="2657" b="1" u="sng" dirty="0"/>
              <a:t>1st step : Create isochrones</a:t>
            </a:r>
            <a:endParaRPr sz="2657" b="1" u="sng" dirty="0"/>
          </a:p>
          <a:p>
            <a:pPr marL="0" lvl="0" indent="0" algn="l" rtl="0">
              <a:lnSpc>
                <a:spcPct val="90000"/>
              </a:lnSpc>
              <a:spcBef>
                <a:spcPts val="1000"/>
              </a:spcBef>
              <a:spcAft>
                <a:spcPts val="0"/>
              </a:spcAft>
              <a:buSzPct val="87413"/>
              <a:buNone/>
            </a:pPr>
            <a:endParaRPr sz="2657" b="1" dirty="0"/>
          </a:p>
          <a:p>
            <a:pPr marL="0" lvl="0" indent="0" algn="l" rtl="0">
              <a:lnSpc>
                <a:spcPct val="90000"/>
              </a:lnSpc>
              <a:spcBef>
                <a:spcPts val="1000"/>
              </a:spcBef>
              <a:spcAft>
                <a:spcPts val="0"/>
              </a:spcAft>
              <a:buSzPct val="87413"/>
              <a:buNone/>
            </a:pPr>
            <a:r>
              <a:rPr lang="en-US" sz="2657" b="1" u="sng" dirty="0"/>
              <a:t>2nd step  : Calculate inside service rates</a:t>
            </a:r>
            <a:endParaRPr sz="2657" b="1" u="sng" dirty="0"/>
          </a:p>
          <a:p>
            <a:pPr marL="0" lvl="0" indent="0" algn="l" rtl="0">
              <a:lnSpc>
                <a:spcPct val="90000"/>
              </a:lnSpc>
              <a:spcBef>
                <a:spcPts val="1000"/>
              </a:spcBef>
              <a:spcAft>
                <a:spcPts val="0"/>
              </a:spcAft>
              <a:buSzPct val="82949"/>
              <a:buNone/>
            </a:pPr>
            <a:endParaRPr u="sng" dirty="0"/>
          </a:p>
          <a:p>
            <a:pPr marL="0" lvl="0" indent="0" algn="l" rtl="0">
              <a:lnSpc>
                <a:spcPct val="90000"/>
              </a:lnSpc>
              <a:spcBef>
                <a:spcPts val="1000"/>
              </a:spcBef>
              <a:spcAft>
                <a:spcPts val="0"/>
              </a:spcAft>
              <a:buSzPct val="102857"/>
              <a:buNone/>
            </a:pPr>
            <a:r>
              <a:rPr lang="en-US" sz="2600" u="sng" dirty="0"/>
              <a:t>Data </a:t>
            </a:r>
            <a:r>
              <a:rPr lang="en-US" sz="2600" dirty="0"/>
              <a:t>: GPS coordinates of all services </a:t>
            </a:r>
          </a:p>
          <a:p>
            <a:pPr marL="0" lvl="0" indent="0" algn="l" rtl="0">
              <a:lnSpc>
                <a:spcPct val="90000"/>
              </a:lnSpc>
              <a:spcBef>
                <a:spcPts val="1000"/>
              </a:spcBef>
              <a:spcAft>
                <a:spcPts val="0"/>
              </a:spcAft>
              <a:buSzPct val="92903"/>
              <a:buNone/>
            </a:pPr>
            <a:r>
              <a:rPr lang="en-US" sz="2600" dirty="0"/>
              <a:t>         → 1 point = 1 equipment</a:t>
            </a:r>
          </a:p>
          <a:p>
            <a:pPr marL="0" lvl="0" indent="0" algn="l" rtl="0">
              <a:lnSpc>
                <a:spcPct val="90000"/>
              </a:lnSpc>
              <a:spcBef>
                <a:spcPts val="1000"/>
              </a:spcBef>
              <a:spcAft>
                <a:spcPts val="0"/>
              </a:spcAft>
              <a:buSzPct val="92903"/>
              <a:buNone/>
            </a:pPr>
            <a:r>
              <a:rPr lang="en-US" sz="2600" i="1" dirty="0"/>
              <a:t>Data source : Base </a:t>
            </a:r>
            <a:r>
              <a:rPr lang="en-US" sz="2600" i="1" dirty="0" err="1"/>
              <a:t>permanente</a:t>
            </a:r>
            <a:r>
              <a:rPr lang="en-US" sz="2600" i="1" dirty="0"/>
              <a:t> des </a:t>
            </a:r>
            <a:r>
              <a:rPr lang="en-US" sz="2600" i="1" dirty="0" err="1"/>
              <a:t>équipements</a:t>
            </a:r>
            <a:r>
              <a:rPr lang="en-US" sz="2600" i="1" dirty="0"/>
              <a:t>, INSEE</a:t>
            </a:r>
          </a:p>
          <a:p>
            <a:pPr marL="0" lvl="0" indent="0" algn="l" rtl="0">
              <a:lnSpc>
                <a:spcPct val="90000"/>
              </a:lnSpc>
              <a:spcBef>
                <a:spcPts val="1000"/>
              </a:spcBef>
              <a:spcAft>
                <a:spcPts val="0"/>
              </a:spcAft>
              <a:buSzPct val="92903"/>
              <a:buNone/>
            </a:pPr>
            <a:endParaRPr lang="en-US" sz="2600" i="1" dirty="0"/>
          </a:p>
          <a:p>
            <a:pPr marL="457200" lvl="0" indent="-327818" algn="l" rtl="0">
              <a:spcBef>
                <a:spcPts val="1000"/>
              </a:spcBef>
              <a:spcAft>
                <a:spcPts val="0"/>
              </a:spcAft>
              <a:buSzPct val="100000"/>
              <a:buChar char="●"/>
            </a:pPr>
            <a:r>
              <a:rPr lang="en-US" sz="2600" dirty="0"/>
              <a:t>Use a linking table to select only “services de </a:t>
            </a:r>
            <a:r>
              <a:rPr lang="en-US" sz="2600" dirty="0" err="1"/>
              <a:t>proximité</a:t>
            </a:r>
            <a:r>
              <a:rPr lang="en-US" sz="2600" dirty="0"/>
              <a:t>” (24 types)</a:t>
            </a:r>
          </a:p>
          <a:p>
            <a:pPr marL="0" lvl="0" indent="0" algn="l" rtl="0">
              <a:spcBef>
                <a:spcPts val="1000"/>
              </a:spcBef>
              <a:spcAft>
                <a:spcPts val="0"/>
              </a:spcAft>
              <a:buNone/>
            </a:pPr>
            <a:endParaRPr lang="en-US" sz="2600" dirty="0"/>
          </a:p>
          <a:p>
            <a:pPr marL="457200" lvl="0" indent="-327849" algn="l" rtl="0">
              <a:lnSpc>
                <a:spcPct val="90000"/>
              </a:lnSpc>
              <a:spcBef>
                <a:spcPts val="1000"/>
              </a:spcBef>
              <a:spcAft>
                <a:spcPts val="0"/>
              </a:spcAft>
              <a:buSzPct val="100000"/>
              <a:buChar char="●"/>
            </a:pPr>
            <a:r>
              <a:rPr lang="en-US" sz="2600" dirty="0"/>
              <a:t>Spatial junction between isochrones and proximity services</a:t>
            </a:r>
          </a:p>
          <a:p>
            <a:pPr marL="457200" lvl="0" indent="0" algn="l" rtl="0">
              <a:lnSpc>
                <a:spcPct val="90000"/>
              </a:lnSpc>
              <a:spcBef>
                <a:spcPts val="1000"/>
              </a:spcBef>
              <a:spcAft>
                <a:spcPts val="0"/>
              </a:spcAft>
              <a:buSzPct val="92903"/>
              <a:buNone/>
            </a:pPr>
            <a:endParaRPr lang="en-US" sz="2600" dirty="0"/>
          </a:p>
          <a:p>
            <a:pPr marL="457200" lvl="0" indent="-327849" algn="l" rtl="0">
              <a:lnSpc>
                <a:spcPct val="90000"/>
              </a:lnSpc>
              <a:spcBef>
                <a:spcPts val="1000"/>
              </a:spcBef>
              <a:spcAft>
                <a:spcPts val="0"/>
              </a:spcAft>
              <a:buSzPct val="100000"/>
              <a:buChar char="●"/>
            </a:pPr>
            <a:r>
              <a:rPr lang="en-US" sz="2600" dirty="0"/>
              <a:t>Calculate the percentage of proximity services actually present in the isochrone</a:t>
            </a:r>
          </a:p>
          <a:p>
            <a:pPr marL="0" lvl="0" indent="0" algn="l" rtl="0">
              <a:lnSpc>
                <a:spcPct val="90000"/>
              </a:lnSpc>
              <a:spcBef>
                <a:spcPts val="1000"/>
              </a:spcBef>
              <a:spcAft>
                <a:spcPts val="0"/>
              </a:spcAft>
              <a:buClr>
                <a:schemeClr val="dk1"/>
              </a:buClr>
              <a:buSzPct val="45833"/>
              <a:buFont typeface="Arial"/>
              <a:buNone/>
            </a:pPr>
            <a:endParaRPr sz="2400" dirty="0"/>
          </a:p>
          <a:p>
            <a:pPr marL="0" lvl="0" indent="0" algn="l" rtl="0">
              <a:lnSpc>
                <a:spcPct val="90000"/>
              </a:lnSpc>
              <a:spcBef>
                <a:spcPts val="1000"/>
              </a:spcBef>
              <a:spcAft>
                <a:spcPts val="0"/>
              </a:spcAft>
              <a:buSzPct val="82949"/>
              <a:buNone/>
            </a:pPr>
            <a:endParaRPr u="sng" dirty="0"/>
          </a:p>
        </p:txBody>
      </p:sp>
      <p:pic>
        <p:nvPicPr>
          <p:cNvPr id="478" name="Google Shape;478;g2b91748b218_1_66"/>
          <p:cNvPicPr preferRelativeResize="0"/>
          <p:nvPr/>
        </p:nvPicPr>
        <p:blipFill rotWithShape="1">
          <a:blip r:embed="rId3">
            <a:alphaModFix/>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7704306" y="2457500"/>
            <a:ext cx="3888494" cy="2643200"/>
          </a:xfrm>
          <a:prstGeom prst="rect">
            <a:avLst/>
          </a:prstGeom>
          <a:noFill/>
          <a:ln>
            <a:noFill/>
          </a:ln>
        </p:spPr>
      </p:pic>
      <p:sp>
        <p:nvSpPr>
          <p:cNvPr id="479" name="Google Shape;479;g2b91748b218_1_66"/>
          <p:cNvSpPr txBox="1"/>
          <p:nvPr/>
        </p:nvSpPr>
        <p:spPr>
          <a:xfrm>
            <a:off x="8354350" y="5221725"/>
            <a:ext cx="3534900" cy="44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1" u="none" strike="noStrike" cap="none">
                <a:solidFill>
                  <a:srgbClr val="999999"/>
                </a:solidFill>
                <a:latin typeface="Calibri"/>
                <a:ea typeface="Calibri"/>
                <a:cs typeface="Calibri"/>
                <a:sym typeface="Calibri"/>
              </a:rPr>
              <a:t>Passage table - BPE</a:t>
            </a:r>
            <a:endParaRPr sz="2500" b="0" i="1" u="none" strike="noStrike" cap="none">
              <a:solidFill>
                <a:srgbClr val="999999"/>
              </a:solidFill>
              <a:latin typeface="Calibri"/>
              <a:ea typeface="Calibri"/>
              <a:cs typeface="Calibri"/>
              <a:sym typeface="Calibri"/>
            </a:endParaRPr>
          </a:p>
        </p:txBody>
      </p:sp>
      <p:grpSp>
        <p:nvGrpSpPr>
          <p:cNvPr id="480" name="Google Shape;480;g2b91748b218_1_66"/>
          <p:cNvGrpSpPr/>
          <p:nvPr/>
        </p:nvGrpSpPr>
        <p:grpSpPr>
          <a:xfrm>
            <a:off x="-4617" y="-1"/>
            <a:ext cx="12196566" cy="6858001"/>
            <a:chOff x="-4617" y="-1"/>
            <a:chExt cx="12196566" cy="6858001"/>
          </a:xfrm>
        </p:grpSpPr>
        <p:sp>
          <p:nvSpPr>
            <p:cNvPr id="481" name="Google Shape;481;g2b91748b218_1_66"/>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2" name="Google Shape;482;g2b91748b218_1_66"/>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3" name="Google Shape;483;g2b91748b218_1_66"/>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4" name="Google Shape;484;g2b91748b218_1_66"/>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g2b91748b218_1_163"/>
          <p:cNvPicPr preferRelativeResize="0"/>
          <p:nvPr/>
        </p:nvPicPr>
        <p:blipFill rotWithShape="1">
          <a:blip r:embed="rId3">
            <a:alphaModFix/>
          </a:blip>
          <a:srcRect/>
          <a:stretch/>
        </p:blipFill>
        <p:spPr>
          <a:xfrm>
            <a:off x="2526850" y="1472475"/>
            <a:ext cx="7617101" cy="5385525"/>
          </a:xfrm>
          <a:prstGeom prst="rect">
            <a:avLst/>
          </a:prstGeom>
          <a:noFill/>
          <a:ln>
            <a:noFill/>
          </a:ln>
        </p:spPr>
      </p:pic>
      <p:sp>
        <p:nvSpPr>
          <p:cNvPr id="491" name="Google Shape;491;g2b91748b218_1_163"/>
          <p:cNvSpPr txBox="1">
            <a:spLocks noGrp="1"/>
          </p:cNvSpPr>
          <p:nvPr>
            <p:ph type="title"/>
          </p:nvPr>
        </p:nvSpPr>
        <p:spPr>
          <a:xfrm>
            <a:off x="1077600" y="6234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sz="3250">
                <a:latin typeface="Arial"/>
                <a:ea typeface="Arial"/>
                <a:cs typeface="Arial"/>
                <a:sym typeface="Arial"/>
              </a:rPr>
              <a:t>Indicateur: Taux de services de proximité accessibles à 6 min. en voiture</a:t>
            </a:r>
            <a:endParaRPr sz="3200" b="1"/>
          </a:p>
        </p:txBody>
      </p:sp>
      <p:grpSp>
        <p:nvGrpSpPr>
          <p:cNvPr id="492" name="Google Shape;492;g2b91748b218_1_163"/>
          <p:cNvGrpSpPr/>
          <p:nvPr/>
        </p:nvGrpSpPr>
        <p:grpSpPr>
          <a:xfrm>
            <a:off x="-4617" y="-1"/>
            <a:ext cx="12196566" cy="6858001"/>
            <a:chOff x="-4617" y="-1"/>
            <a:chExt cx="12196566" cy="6858001"/>
          </a:xfrm>
        </p:grpSpPr>
        <p:sp>
          <p:nvSpPr>
            <p:cNvPr id="493" name="Google Shape;493;g2b91748b218_1_163"/>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4" name="Google Shape;494;g2b91748b218_1_163"/>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5" name="Google Shape;495;g2b91748b218_1_163"/>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6" name="Google Shape;496;g2b91748b218_1_163"/>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2c52f71fa47_7_0"/>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3" name="Google Shape;503;g2c52f71fa47_7_0"/>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4" name="Google Shape;504;g2c52f71fa47_7_0"/>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5" name="Google Shape;505;g2c52f71fa47_7_0"/>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6" name="Google Shape;506;g2c52f71fa47_7_0"/>
          <p:cNvSpPr txBox="1">
            <a:spLocks noGrp="1"/>
          </p:cNvSpPr>
          <p:nvPr>
            <p:ph type="title"/>
          </p:nvPr>
        </p:nvSpPr>
        <p:spPr>
          <a:xfrm>
            <a:off x="838200" y="1906138"/>
            <a:ext cx="10515600" cy="2852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6000"/>
              <a:buNone/>
            </a:pPr>
            <a:r>
              <a:rPr lang="en-US" sz="5800"/>
              <a:t>Visualisation Tool</a:t>
            </a:r>
            <a:endParaRPr sz="5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g2c52f71fa47_0_369"/>
          <p:cNvPicPr preferRelativeResize="0"/>
          <p:nvPr/>
        </p:nvPicPr>
        <p:blipFill>
          <a:blip r:embed="rId3">
            <a:alphaModFix/>
          </a:blip>
          <a:stretch>
            <a:fillRect/>
          </a:stretch>
        </p:blipFill>
        <p:spPr>
          <a:xfrm>
            <a:off x="747524" y="453912"/>
            <a:ext cx="10696952" cy="5950175"/>
          </a:xfrm>
          <a:prstGeom prst="rect">
            <a:avLst/>
          </a:prstGeom>
          <a:noFill/>
          <a:ln>
            <a:noFill/>
          </a:ln>
        </p:spPr>
      </p:pic>
      <p:sp>
        <p:nvSpPr>
          <p:cNvPr id="513" name="Google Shape;513;g2c52f71fa47_0_369"/>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g2c52f71fa47_0_369"/>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g2c52f71fa47_0_369"/>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g2c52f71fa47_0_369"/>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g2c52f71fa47_0_374"/>
          <p:cNvPicPr preferRelativeResize="0"/>
          <p:nvPr/>
        </p:nvPicPr>
        <p:blipFill>
          <a:blip r:embed="rId3">
            <a:alphaModFix/>
          </a:blip>
          <a:stretch>
            <a:fillRect/>
          </a:stretch>
        </p:blipFill>
        <p:spPr>
          <a:xfrm>
            <a:off x="699863" y="447638"/>
            <a:ext cx="10792276" cy="5962726"/>
          </a:xfrm>
          <a:prstGeom prst="rect">
            <a:avLst/>
          </a:prstGeom>
          <a:noFill/>
          <a:ln>
            <a:noFill/>
          </a:ln>
        </p:spPr>
      </p:pic>
      <p:sp>
        <p:nvSpPr>
          <p:cNvPr id="523" name="Google Shape;523;g2c52f71fa47_0_374"/>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g2c52f71fa47_0_374"/>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5" name="Google Shape;525;g2c52f71fa47_0_374"/>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6" name="Google Shape;526;g2c52f71fa47_0_374"/>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g2c52f71fa47_0_379"/>
          <p:cNvPicPr preferRelativeResize="0"/>
          <p:nvPr/>
        </p:nvPicPr>
        <p:blipFill>
          <a:blip r:embed="rId3">
            <a:alphaModFix/>
          </a:blip>
          <a:stretch>
            <a:fillRect/>
          </a:stretch>
        </p:blipFill>
        <p:spPr>
          <a:xfrm>
            <a:off x="721825" y="409387"/>
            <a:ext cx="10748352" cy="6039226"/>
          </a:xfrm>
          <a:prstGeom prst="rect">
            <a:avLst/>
          </a:prstGeom>
          <a:noFill/>
          <a:ln>
            <a:noFill/>
          </a:ln>
        </p:spPr>
      </p:pic>
      <p:sp>
        <p:nvSpPr>
          <p:cNvPr id="533" name="Google Shape;533;g2c52f71fa47_0_379"/>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4" name="Google Shape;534;g2c52f71fa47_0_379"/>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5" name="Google Shape;535;g2c52f71fa47_0_379"/>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6" name="Google Shape;536;g2c52f71fa47_0_379"/>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g2c52f71fa47_0_384"/>
          <p:cNvPicPr preferRelativeResize="0"/>
          <p:nvPr/>
        </p:nvPicPr>
        <p:blipFill>
          <a:blip r:embed="rId3">
            <a:alphaModFix/>
          </a:blip>
          <a:stretch>
            <a:fillRect/>
          </a:stretch>
        </p:blipFill>
        <p:spPr>
          <a:xfrm>
            <a:off x="1212825" y="275188"/>
            <a:ext cx="9685424" cy="6307625"/>
          </a:xfrm>
          <a:prstGeom prst="rect">
            <a:avLst/>
          </a:prstGeom>
          <a:noFill/>
          <a:ln>
            <a:noFill/>
          </a:ln>
        </p:spPr>
      </p:pic>
      <p:sp>
        <p:nvSpPr>
          <p:cNvPr id="543" name="Google Shape;543;g2c52f71fa47_0_384"/>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4" name="Google Shape;544;g2c52f71fa47_0_384"/>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5" name="Google Shape;545;g2c52f71fa47_0_384"/>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6" name="Google Shape;546;g2c52f71fa47_0_384"/>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g2c52f71fa47_0_389"/>
          <p:cNvPicPr preferRelativeResize="0"/>
          <p:nvPr/>
        </p:nvPicPr>
        <p:blipFill>
          <a:blip r:embed="rId3">
            <a:alphaModFix/>
          </a:blip>
          <a:stretch>
            <a:fillRect/>
          </a:stretch>
        </p:blipFill>
        <p:spPr>
          <a:xfrm>
            <a:off x="1303025" y="307575"/>
            <a:ext cx="9585948" cy="6242851"/>
          </a:xfrm>
          <a:prstGeom prst="rect">
            <a:avLst/>
          </a:prstGeom>
          <a:noFill/>
          <a:ln>
            <a:noFill/>
          </a:ln>
        </p:spPr>
      </p:pic>
      <p:sp>
        <p:nvSpPr>
          <p:cNvPr id="553" name="Google Shape;553;g2c52f71fa47_0_389"/>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4" name="Google Shape;554;g2c52f71fa47_0_389"/>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5" name="Google Shape;555;g2c52f71fa47_0_389"/>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g2c52f71fa47_0_389"/>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g2c52f71fa47_0_394"/>
          <p:cNvPicPr preferRelativeResize="0"/>
          <p:nvPr/>
        </p:nvPicPr>
        <p:blipFill>
          <a:blip r:embed="rId3">
            <a:alphaModFix/>
          </a:blip>
          <a:stretch>
            <a:fillRect/>
          </a:stretch>
        </p:blipFill>
        <p:spPr>
          <a:xfrm>
            <a:off x="1630225" y="478800"/>
            <a:ext cx="8931552" cy="5900401"/>
          </a:xfrm>
          <a:prstGeom prst="rect">
            <a:avLst/>
          </a:prstGeom>
          <a:noFill/>
          <a:ln>
            <a:noFill/>
          </a:ln>
        </p:spPr>
      </p:pic>
      <p:sp>
        <p:nvSpPr>
          <p:cNvPr id="563" name="Google Shape;563;g2c52f71fa47_0_394"/>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4" name="Google Shape;564;g2c52f71fa47_0_394"/>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5" name="Google Shape;565;g2c52f71fa47_0_394"/>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6" name="Google Shape;566;g2c52f71fa47_0_394"/>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a:spLocks noGrp="1"/>
          </p:cNvSpPr>
          <p:nvPr>
            <p:ph type="title"/>
          </p:nvPr>
        </p:nvSpPr>
        <p:spPr>
          <a:xfrm>
            <a:off x="838200" y="1050925"/>
            <a:ext cx="10685100" cy="1325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a:latin typeface="Arial"/>
                <a:ea typeface="Arial"/>
                <a:cs typeface="Arial"/>
                <a:sym typeface="Arial"/>
              </a:rPr>
              <a:t>Indicateur: nombre moyen de jours supérieur ou égal à mauvais pour la qualité de l’air </a:t>
            </a:r>
            <a:endParaRPr>
              <a:latin typeface="Arial"/>
              <a:ea typeface="Arial"/>
              <a:cs typeface="Arial"/>
              <a:sym typeface="Arial"/>
            </a:endParaRPr>
          </a:p>
        </p:txBody>
      </p:sp>
      <p:sp>
        <p:nvSpPr>
          <p:cNvPr id="117" name="Google Shape;117;p2"/>
          <p:cNvSpPr/>
          <p:nvPr/>
        </p:nvSpPr>
        <p:spPr>
          <a:xfrm rot="5400000">
            <a:off x="31688" y="-36357"/>
            <a:ext cx="895739" cy="968451"/>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2"/>
          <p:cNvSpPr/>
          <p:nvPr/>
        </p:nvSpPr>
        <p:spPr>
          <a:xfrm rot="5400000">
            <a:off x="148519" y="113418"/>
            <a:ext cx="433125" cy="469987"/>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2"/>
          <p:cNvSpPr/>
          <p:nvPr/>
        </p:nvSpPr>
        <p:spPr>
          <a:xfrm rot="-5400000">
            <a:off x="11259905" y="5925905"/>
            <a:ext cx="895739" cy="968451"/>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2"/>
          <p:cNvSpPr/>
          <p:nvPr/>
        </p:nvSpPr>
        <p:spPr>
          <a:xfrm rot="-5400000">
            <a:off x="11616619" y="6269080"/>
            <a:ext cx="433125" cy="469987"/>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1" name="Google Shape;121;p2"/>
          <p:cNvPicPr preferRelativeResize="0"/>
          <p:nvPr/>
        </p:nvPicPr>
        <p:blipFill rotWithShape="1">
          <a:blip r:embed="rId3">
            <a:alphaModFix/>
          </a:blip>
          <a:srcRect/>
          <a:stretch/>
        </p:blipFill>
        <p:spPr>
          <a:xfrm>
            <a:off x="1864100" y="3669575"/>
            <a:ext cx="2855700" cy="1497600"/>
          </a:xfrm>
          <a:prstGeom prst="roundRect">
            <a:avLst>
              <a:gd name="adj" fmla="val 16667"/>
            </a:avLst>
          </a:prstGeom>
          <a:noFill/>
          <a:ln>
            <a:noFill/>
          </a:ln>
        </p:spPr>
      </p:pic>
      <p:sp>
        <p:nvSpPr>
          <p:cNvPr id="122" name="Google Shape;122;p2"/>
          <p:cNvSpPr txBox="1"/>
          <p:nvPr/>
        </p:nvSpPr>
        <p:spPr>
          <a:xfrm>
            <a:off x="5767575" y="2683625"/>
            <a:ext cx="5862600" cy="122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100"/>
              <a:buFont typeface="Arial"/>
              <a:buNone/>
            </a:pPr>
            <a:r>
              <a:rPr lang="en-US" sz="1900" b="1" i="0" u="none" strike="noStrike" cap="none">
                <a:solidFill>
                  <a:schemeClr val="dk1"/>
                </a:solidFill>
                <a:latin typeface="Calibri"/>
                <a:ea typeface="Calibri"/>
                <a:cs typeface="Calibri"/>
                <a:sym typeface="Calibri"/>
              </a:rPr>
              <a:t>Source of the BDD:</a:t>
            </a:r>
            <a:r>
              <a:rPr lang="en-US"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100"/>
              <a:buFont typeface="Arial"/>
              <a:buNone/>
            </a:pPr>
            <a:r>
              <a:rPr lang="en-US" sz="1900" b="0" i="0" u="none" strike="noStrike" cap="none">
                <a:solidFill>
                  <a:schemeClr val="dk1"/>
                </a:solidFill>
                <a:latin typeface="Calibri"/>
                <a:ea typeface="Calibri"/>
                <a:cs typeface="Calibri"/>
                <a:sym typeface="Calibri"/>
              </a:rPr>
              <a:t>Raw daily pollution data on PM2.5, PM10, NO2, SO2 and O3 from every station in every region from Geod’air from 1/1/23 - 31/12/23 (inclusive). </a:t>
            </a: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1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100"/>
              <a:buFont typeface="Arial"/>
              <a:buNone/>
            </a:pPr>
            <a:r>
              <a:rPr lang="en-US" sz="1900" b="1" i="0" u="none" strike="noStrike" cap="none">
                <a:solidFill>
                  <a:schemeClr val="dk1"/>
                </a:solidFill>
                <a:latin typeface="Calibri"/>
                <a:ea typeface="Calibri"/>
                <a:cs typeface="Calibri"/>
                <a:sym typeface="Calibri"/>
              </a:rPr>
              <a:t>Resolution of the data:</a:t>
            </a:r>
            <a:r>
              <a:rPr lang="en-US" sz="1900" b="0" i="0" u="none" strike="noStrike" cap="none">
                <a:solidFill>
                  <a:schemeClr val="dk1"/>
                </a:solidFill>
                <a:latin typeface="Calibri"/>
                <a:ea typeface="Calibri"/>
                <a:cs typeface="Calibri"/>
                <a:sym typeface="Calibri"/>
              </a:rPr>
              <a:t> Station-level </a:t>
            </a:r>
            <a:endParaRPr sz="19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19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r>
              <a:rPr lang="en-US" sz="1900" b="1" i="0" u="none" strike="noStrike" cap="none">
                <a:solidFill>
                  <a:schemeClr val="dk1"/>
                </a:solidFill>
                <a:latin typeface="Calibri"/>
                <a:ea typeface="Calibri"/>
                <a:cs typeface="Calibri"/>
                <a:sym typeface="Calibri"/>
              </a:rPr>
              <a:t>Difference from Cahier des Charges index:</a:t>
            </a:r>
            <a:endParaRPr sz="1900" b="1" i="0" u="none" strike="noStrike" cap="none">
              <a:solidFill>
                <a:schemeClr val="dk1"/>
              </a:solidFill>
              <a:latin typeface="Calibri"/>
              <a:ea typeface="Calibri"/>
              <a:cs typeface="Calibri"/>
              <a:sym typeface="Calibri"/>
            </a:endParaRPr>
          </a:p>
          <a:p>
            <a:pPr marL="457200" marR="0" lvl="0" indent="-349250" algn="l" rtl="0">
              <a:lnSpc>
                <a:spcPct val="100000"/>
              </a:lnSpc>
              <a:spcBef>
                <a:spcPts val="0"/>
              </a:spcBef>
              <a:spcAft>
                <a:spcPts val="0"/>
              </a:spcAft>
              <a:buClr>
                <a:schemeClr val="dk1"/>
              </a:buClr>
              <a:buSzPts val="1900"/>
              <a:buFont typeface="Calibri"/>
              <a:buAutoNum type="romanUcPeriod"/>
            </a:pPr>
            <a:r>
              <a:rPr lang="en-US" sz="1900" b="0" i="0" u="none" strike="noStrike" cap="none">
                <a:solidFill>
                  <a:schemeClr val="dk1"/>
                </a:solidFill>
                <a:latin typeface="Calibri"/>
                <a:ea typeface="Calibri"/>
                <a:cs typeface="Calibri"/>
                <a:sym typeface="Calibri"/>
              </a:rPr>
              <a:t>Index using recreated ATMO index due to lack of a login for ATMO France data  </a:t>
            </a:r>
            <a:endParaRPr sz="1900" b="0" i="0" u="none" strike="noStrike" cap="none">
              <a:solidFill>
                <a:schemeClr val="dk1"/>
              </a:solidFill>
              <a:latin typeface="Calibri"/>
              <a:ea typeface="Calibri"/>
              <a:cs typeface="Calibri"/>
              <a:sym typeface="Calibri"/>
            </a:endParaRPr>
          </a:p>
          <a:p>
            <a:pPr marL="457200" marR="0" lvl="0" indent="-349250" algn="l" rtl="0">
              <a:lnSpc>
                <a:spcPct val="100000"/>
              </a:lnSpc>
              <a:spcBef>
                <a:spcPts val="0"/>
              </a:spcBef>
              <a:spcAft>
                <a:spcPts val="0"/>
              </a:spcAft>
              <a:buClr>
                <a:schemeClr val="dk1"/>
              </a:buClr>
              <a:buSzPts val="1900"/>
              <a:buFont typeface="Calibri"/>
              <a:buAutoNum type="romanUcPeriod"/>
            </a:pPr>
            <a:r>
              <a:rPr lang="en-US" sz="1900" b="0" i="0" u="none" strike="noStrike" cap="none">
                <a:solidFill>
                  <a:schemeClr val="dk1"/>
                </a:solidFill>
                <a:latin typeface="Calibri"/>
                <a:ea typeface="Calibri"/>
                <a:cs typeface="Calibri"/>
                <a:sym typeface="Calibri"/>
              </a:rPr>
              <a:t>Using proportion of days of a year instead of count</a:t>
            </a: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2b878db1474_0_21"/>
          <p:cNvSpPr txBox="1">
            <a:spLocks noGrp="1"/>
          </p:cNvSpPr>
          <p:nvPr>
            <p:ph type="title"/>
          </p:nvPr>
        </p:nvSpPr>
        <p:spPr>
          <a:xfrm>
            <a:off x="838200" y="1050925"/>
            <a:ext cx="10627800" cy="1325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a:latin typeface="Arial"/>
                <a:ea typeface="Arial"/>
                <a:cs typeface="Arial"/>
                <a:sym typeface="Arial"/>
              </a:rPr>
              <a:t>Indicateur: nombre moyen de jours supérieur ou égal à mauvais pour la qualité de l’air</a:t>
            </a:r>
            <a:endParaRPr>
              <a:latin typeface="Arial"/>
              <a:ea typeface="Arial"/>
              <a:cs typeface="Arial"/>
              <a:sym typeface="Arial"/>
            </a:endParaRPr>
          </a:p>
        </p:txBody>
      </p:sp>
      <p:sp>
        <p:nvSpPr>
          <p:cNvPr id="129" name="Google Shape;129;g2b878db1474_0_21"/>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g2b878db1474_0_21"/>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1" name="Google Shape;131;g2b878db1474_0_21"/>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g2b878db1474_0_21"/>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3" name="Google Shape;133;g2b878db1474_0_21"/>
          <p:cNvPicPr preferRelativeResize="0"/>
          <p:nvPr/>
        </p:nvPicPr>
        <p:blipFill rotWithShape="1">
          <a:blip r:embed="rId3">
            <a:alphaModFix/>
          </a:blip>
          <a:srcRect r="3297" b="5471"/>
          <a:stretch/>
        </p:blipFill>
        <p:spPr>
          <a:xfrm>
            <a:off x="6077195" y="3157612"/>
            <a:ext cx="5666256" cy="2640438"/>
          </a:xfrm>
          <a:prstGeom prst="rect">
            <a:avLst/>
          </a:prstGeom>
          <a:noFill/>
          <a:ln>
            <a:noFill/>
          </a:ln>
        </p:spPr>
      </p:pic>
      <p:sp>
        <p:nvSpPr>
          <p:cNvPr id="134" name="Google Shape;134;g2b878db1474_0_21"/>
          <p:cNvSpPr txBox="1"/>
          <p:nvPr/>
        </p:nvSpPr>
        <p:spPr>
          <a:xfrm>
            <a:off x="838200" y="2981125"/>
            <a:ext cx="4824900" cy="330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1900" b="1" i="0" u="none" strike="noStrike" cap="none">
                <a:solidFill>
                  <a:schemeClr val="dk1"/>
                </a:solidFill>
                <a:latin typeface="Calibri"/>
                <a:ea typeface="Calibri"/>
                <a:cs typeface="Calibri"/>
                <a:sym typeface="Calibri"/>
              </a:rPr>
              <a:t>Methodology followed:</a:t>
            </a:r>
            <a:r>
              <a:rPr lang="en-US"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1900" b="0" i="0" u="none" strike="noStrike" cap="none">
              <a:solidFill>
                <a:schemeClr val="dk1"/>
              </a:solidFill>
              <a:latin typeface="Calibri"/>
              <a:ea typeface="Calibri"/>
              <a:cs typeface="Calibri"/>
              <a:sym typeface="Calibri"/>
            </a:endParaRPr>
          </a:p>
          <a:p>
            <a:pPr marL="457200" marR="0" lvl="0" indent="-349250" algn="l" rtl="0">
              <a:lnSpc>
                <a:spcPct val="100000"/>
              </a:lnSpc>
              <a:spcBef>
                <a:spcPts val="0"/>
              </a:spcBef>
              <a:spcAft>
                <a:spcPts val="0"/>
              </a:spcAft>
              <a:buClr>
                <a:schemeClr val="dk1"/>
              </a:buClr>
              <a:buSzPts val="1900"/>
              <a:buFont typeface="Calibri"/>
              <a:buAutoNum type="romanUcPeriod"/>
            </a:pPr>
            <a:r>
              <a:rPr lang="en-US" sz="1900" b="0" i="0" u="none" strike="noStrike" cap="none">
                <a:solidFill>
                  <a:schemeClr val="dk1"/>
                </a:solidFill>
                <a:latin typeface="Calibri"/>
                <a:ea typeface="Calibri"/>
                <a:cs typeface="Calibri"/>
                <a:sym typeface="Calibri"/>
              </a:rPr>
              <a:t>Recreated ATMO index using their methodology </a:t>
            </a:r>
            <a:endParaRPr sz="19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libri"/>
              <a:ea typeface="Calibri"/>
              <a:cs typeface="Calibri"/>
              <a:sym typeface="Calibri"/>
            </a:endParaRPr>
          </a:p>
          <a:p>
            <a:pPr marL="457200" marR="0" lvl="0" indent="-349250" algn="l" rtl="0">
              <a:lnSpc>
                <a:spcPct val="100000"/>
              </a:lnSpc>
              <a:spcBef>
                <a:spcPts val="0"/>
              </a:spcBef>
              <a:spcAft>
                <a:spcPts val="0"/>
              </a:spcAft>
              <a:buClr>
                <a:schemeClr val="dk1"/>
              </a:buClr>
              <a:buSzPts val="1900"/>
              <a:buFont typeface="Calibri"/>
              <a:buAutoNum type="romanUcPeriod"/>
            </a:pPr>
            <a:r>
              <a:rPr lang="en-US" sz="1900" b="0" i="0" u="none" strike="noStrike" cap="none">
                <a:solidFill>
                  <a:schemeClr val="dk1"/>
                </a:solidFill>
                <a:latin typeface="Calibri"/>
                <a:ea typeface="Calibri"/>
                <a:cs typeface="Calibri"/>
                <a:sym typeface="Calibri"/>
              </a:rPr>
              <a:t>Took the percentage of days over the year available which have an ATMO score greater than or equal to 3 out of the total number of days available.</a:t>
            </a:r>
            <a:endParaRPr sz="1900" b="0" i="0" u="none" strike="noStrike" cap="none">
              <a:solidFill>
                <a:schemeClr val="dk1"/>
              </a:solidFill>
              <a:latin typeface="Calibri"/>
              <a:ea typeface="Calibri"/>
              <a:cs typeface="Calibri"/>
              <a:sym typeface="Calibri"/>
            </a:endParaRPr>
          </a:p>
        </p:txBody>
      </p:sp>
      <p:sp>
        <p:nvSpPr>
          <p:cNvPr id="135" name="Google Shape;135;g2b878db1474_0_21"/>
          <p:cNvSpPr txBox="1"/>
          <p:nvPr/>
        </p:nvSpPr>
        <p:spPr>
          <a:xfrm>
            <a:off x="7678775" y="2507875"/>
            <a:ext cx="4064700" cy="132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b="1" i="0" u="none" strike="noStrike" cap="none">
                <a:solidFill>
                  <a:schemeClr val="dk1"/>
                </a:solidFill>
                <a:latin typeface="Calibri"/>
                <a:ea typeface="Calibri"/>
                <a:cs typeface="Calibri"/>
                <a:sym typeface="Calibri"/>
              </a:rPr>
              <a:t>ATMO Sub-score</a:t>
            </a: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1       2       3       4       5          6</a:t>
            </a:r>
            <a:endParaRPr sz="2400" b="0" i="0" u="none" strike="noStrike" cap="none">
              <a:solidFill>
                <a:schemeClr val="dk1"/>
              </a:solidFill>
              <a:latin typeface="Calibri"/>
              <a:ea typeface="Calibri"/>
              <a:cs typeface="Calibri"/>
              <a:sym typeface="Calibri"/>
            </a:endParaRPr>
          </a:p>
        </p:txBody>
      </p:sp>
      <p:sp>
        <p:nvSpPr>
          <p:cNvPr id="136" name="Google Shape;136;g2b878db1474_0_21"/>
          <p:cNvSpPr txBox="1"/>
          <p:nvPr/>
        </p:nvSpPr>
        <p:spPr>
          <a:xfrm>
            <a:off x="6148000" y="5748150"/>
            <a:ext cx="3236400" cy="67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chemeClr val="dk1"/>
                </a:solidFill>
                <a:latin typeface="Calibri"/>
                <a:ea typeface="Calibri"/>
                <a:cs typeface="Calibri"/>
                <a:sym typeface="Calibri"/>
              </a:rPr>
              <a:t>Source: ATMO France</a:t>
            </a:r>
            <a:endParaRPr sz="1000" b="0" i="1"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b878db1474_0_38"/>
          <p:cNvPicPr preferRelativeResize="0"/>
          <p:nvPr/>
        </p:nvPicPr>
        <p:blipFill rotWithShape="1">
          <a:blip r:embed="rId3">
            <a:alphaModFix/>
          </a:blip>
          <a:srcRect/>
          <a:stretch/>
        </p:blipFill>
        <p:spPr>
          <a:xfrm>
            <a:off x="5298811" y="2884065"/>
            <a:ext cx="832381" cy="1537801"/>
          </a:xfrm>
          <a:prstGeom prst="rect">
            <a:avLst/>
          </a:prstGeom>
          <a:noFill/>
          <a:ln>
            <a:noFill/>
          </a:ln>
        </p:spPr>
      </p:pic>
      <p:pic>
        <p:nvPicPr>
          <p:cNvPr id="143" name="Google Shape;143;g2b878db1474_0_38"/>
          <p:cNvPicPr preferRelativeResize="0"/>
          <p:nvPr/>
        </p:nvPicPr>
        <p:blipFill rotWithShape="1">
          <a:blip r:embed="rId4">
            <a:alphaModFix/>
          </a:blip>
          <a:srcRect/>
          <a:stretch/>
        </p:blipFill>
        <p:spPr>
          <a:xfrm>
            <a:off x="1395337" y="2241559"/>
            <a:ext cx="3579425" cy="3211234"/>
          </a:xfrm>
          <a:prstGeom prst="rect">
            <a:avLst/>
          </a:prstGeom>
          <a:noFill/>
          <a:ln>
            <a:noFill/>
          </a:ln>
        </p:spPr>
      </p:pic>
      <p:sp>
        <p:nvSpPr>
          <p:cNvPr id="144" name="Google Shape;144;g2b878db1474_0_38"/>
          <p:cNvSpPr txBox="1">
            <a:spLocks noGrp="1"/>
          </p:cNvSpPr>
          <p:nvPr>
            <p:ph type="title"/>
          </p:nvPr>
        </p:nvSpPr>
        <p:spPr>
          <a:xfrm>
            <a:off x="838200" y="-62258"/>
            <a:ext cx="10627800" cy="1325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dirty="0" err="1">
                <a:latin typeface="Arial"/>
                <a:ea typeface="Arial"/>
                <a:cs typeface="Arial"/>
                <a:sym typeface="Arial"/>
              </a:rPr>
              <a:t>Indicateur</a:t>
            </a:r>
            <a:r>
              <a:rPr lang="en-US" dirty="0">
                <a:latin typeface="Arial"/>
                <a:ea typeface="Arial"/>
                <a:cs typeface="Arial"/>
                <a:sym typeface="Arial"/>
              </a:rPr>
              <a:t>: </a:t>
            </a:r>
            <a:r>
              <a:rPr lang="en-US" dirty="0" err="1">
                <a:latin typeface="Arial"/>
                <a:ea typeface="Arial"/>
                <a:cs typeface="Arial"/>
                <a:sym typeface="Arial"/>
              </a:rPr>
              <a:t>nombre</a:t>
            </a:r>
            <a:r>
              <a:rPr lang="en-US" dirty="0">
                <a:latin typeface="Arial"/>
                <a:ea typeface="Arial"/>
                <a:cs typeface="Arial"/>
                <a:sym typeface="Arial"/>
              </a:rPr>
              <a:t> </a:t>
            </a:r>
            <a:r>
              <a:rPr lang="en-US" dirty="0" err="1">
                <a:latin typeface="Arial"/>
                <a:ea typeface="Arial"/>
                <a:cs typeface="Arial"/>
                <a:sym typeface="Arial"/>
              </a:rPr>
              <a:t>moyen</a:t>
            </a:r>
            <a:r>
              <a:rPr lang="en-US" dirty="0">
                <a:latin typeface="Arial"/>
                <a:ea typeface="Arial"/>
                <a:cs typeface="Arial"/>
                <a:sym typeface="Arial"/>
              </a:rPr>
              <a:t> de </a:t>
            </a:r>
            <a:r>
              <a:rPr lang="en-US" dirty="0" err="1">
                <a:latin typeface="Arial"/>
                <a:ea typeface="Arial"/>
                <a:cs typeface="Arial"/>
                <a:sym typeface="Arial"/>
              </a:rPr>
              <a:t>jours</a:t>
            </a:r>
            <a:r>
              <a:rPr lang="en-US" dirty="0">
                <a:latin typeface="Arial"/>
                <a:ea typeface="Arial"/>
                <a:cs typeface="Arial"/>
                <a:sym typeface="Arial"/>
              </a:rPr>
              <a:t> supérieur ou </a:t>
            </a:r>
            <a:r>
              <a:rPr lang="en-US" dirty="0" err="1">
                <a:latin typeface="Arial"/>
                <a:ea typeface="Arial"/>
                <a:cs typeface="Arial"/>
                <a:sym typeface="Arial"/>
              </a:rPr>
              <a:t>égal</a:t>
            </a:r>
            <a:r>
              <a:rPr lang="en-US" dirty="0">
                <a:latin typeface="Arial"/>
                <a:ea typeface="Arial"/>
                <a:cs typeface="Arial"/>
                <a:sym typeface="Arial"/>
              </a:rPr>
              <a:t> à </a:t>
            </a:r>
            <a:r>
              <a:rPr lang="en-US" dirty="0" err="1">
                <a:latin typeface="Arial"/>
                <a:ea typeface="Arial"/>
                <a:cs typeface="Arial"/>
                <a:sym typeface="Arial"/>
              </a:rPr>
              <a:t>mauvais</a:t>
            </a:r>
            <a:r>
              <a:rPr lang="en-US" dirty="0">
                <a:latin typeface="Arial"/>
                <a:ea typeface="Arial"/>
                <a:cs typeface="Arial"/>
                <a:sym typeface="Arial"/>
              </a:rPr>
              <a:t> pour la </a:t>
            </a:r>
            <a:r>
              <a:rPr lang="en-US" dirty="0" err="1">
                <a:latin typeface="Arial"/>
                <a:ea typeface="Arial"/>
                <a:cs typeface="Arial"/>
                <a:sym typeface="Arial"/>
              </a:rPr>
              <a:t>qualité</a:t>
            </a:r>
            <a:r>
              <a:rPr lang="en-US" dirty="0">
                <a:latin typeface="Arial"/>
                <a:ea typeface="Arial"/>
                <a:cs typeface="Arial"/>
                <a:sym typeface="Arial"/>
              </a:rPr>
              <a:t> de </a:t>
            </a:r>
            <a:r>
              <a:rPr lang="en-US" dirty="0" err="1">
                <a:latin typeface="Arial"/>
                <a:ea typeface="Arial"/>
                <a:cs typeface="Arial"/>
                <a:sym typeface="Arial"/>
              </a:rPr>
              <a:t>l’air</a:t>
            </a:r>
            <a:r>
              <a:rPr lang="en-US" dirty="0">
                <a:latin typeface="Arial"/>
                <a:ea typeface="Arial"/>
                <a:cs typeface="Arial"/>
                <a:sym typeface="Arial"/>
              </a:rPr>
              <a:t> </a:t>
            </a:r>
            <a:endParaRPr dirty="0">
              <a:latin typeface="Arial"/>
              <a:ea typeface="Arial"/>
              <a:cs typeface="Arial"/>
              <a:sym typeface="Arial"/>
            </a:endParaRPr>
          </a:p>
        </p:txBody>
      </p:sp>
      <p:sp>
        <p:nvSpPr>
          <p:cNvPr id="145" name="Google Shape;145;g2b878db1474_0_38"/>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g2b878db1474_0_38"/>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g2b878db1474_0_38"/>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g2b878db1474_0_38"/>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g2b878db1474_0_38"/>
          <p:cNvSpPr txBox="1"/>
          <p:nvPr/>
        </p:nvSpPr>
        <p:spPr>
          <a:xfrm>
            <a:off x="971350" y="1418567"/>
            <a:ext cx="4427400" cy="89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900" b="1" i="0" u="none" strike="noStrike" cap="none">
                <a:solidFill>
                  <a:schemeClr val="dk1"/>
                </a:solidFill>
                <a:latin typeface="Calibri"/>
                <a:ea typeface="Calibri"/>
                <a:cs typeface="Calibri"/>
                <a:sym typeface="Calibri"/>
              </a:rPr>
              <a:t>Indicator at highest resolution (station-level)</a:t>
            </a:r>
            <a:r>
              <a:rPr lang="en-US"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p:txBody>
      </p:sp>
      <p:pic>
        <p:nvPicPr>
          <p:cNvPr id="150" name="Google Shape;150;g2b878db1474_0_38"/>
          <p:cNvPicPr preferRelativeResize="0"/>
          <p:nvPr/>
        </p:nvPicPr>
        <p:blipFill rotWithShape="1">
          <a:blip r:embed="rId5">
            <a:alphaModFix/>
          </a:blip>
          <a:srcRect/>
          <a:stretch/>
        </p:blipFill>
        <p:spPr>
          <a:xfrm>
            <a:off x="-4563675" y="457025"/>
            <a:ext cx="4091197" cy="3125650"/>
          </a:xfrm>
          <a:prstGeom prst="rect">
            <a:avLst/>
          </a:prstGeom>
          <a:noFill/>
          <a:ln>
            <a:noFill/>
          </a:ln>
        </p:spPr>
      </p:pic>
      <p:sp>
        <p:nvSpPr>
          <p:cNvPr id="151" name="Google Shape;151;g2b878db1474_0_38"/>
          <p:cNvSpPr txBox="1"/>
          <p:nvPr/>
        </p:nvSpPr>
        <p:spPr>
          <a:xfrm>
            <a:off x="6310475" y="1418567"/>
            <a:ext cx="4427400" cy="89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900" b="1" i="0" u="none" strike="noStrike" cap="none">
                <a:solidFill>
                  <a:schemeClr val="dk1"/>
                </a:solidFill>
                <a:latin typeface="Calibri"/>
                <a:ea typeface="Calibri"/>
                <a:cs typeface="Calibri"/>
                <a:sym typeface="Calibri"/>
              </a:rPr>
              <a:t>Focus on area with highest coverage (station-level)</a:t>
            </a:r>
            <a:r>
              <a:rPr lang="en-US"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p:txBody>
      </p:sp>
      <p:pic>
        <p:nvPicPr>
          <p:cNvPr id="152" name="Google Shape;152;g2b878db1474_0_38"/>
          <p:cNvPicPr preferRelativeResize="0"/>
          <p:nvPr/>
        </p:nvPicPr>
        <p:blipFill rotWithShape="1">
          <a:blip r:embed="rId6">
            <a:alphaModFix/>
          </a:blip>
          <a:srcRect/>
          <a:stretch/>
        </p:blipFill>
        <p:spPr>
          <a:xfrm>
            <a:off x="6957625" y="2469492"/>
            <a:ext cx="3133101" cy="2609198"/>
          </a:xfrm>
          <a:prstGeom prst="rect">
            <a:avLst/>
          </a:prstGeom>
          <a:noFill/>
          <a:ln>
            <a:noFill/>
          </a:ln>
        </p:spPr>
      </p:pic>
      <p:sp>
        <p:nvSpPr>
          <p:cNvPr id="153" name="Google Shape;153;g2b878db1474_0_38"/>
          <p:cNvSpPr txBox="1"/>
          <p:nvPr/>
        </p:nvSpPr>
        <p:spPr>
          <a:xfrm>
            <a:off x="5881200" y="3898300"/>
            <a:ext cx="541800" cy="5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
        <p:nvSpPr>
          <p:cNvPr id="155" name="Google Shape;155;g2b878db1474_0_38"/>
          <p:cNvSpPr/>
          <p:nvPr/>
        </p:nvSpPr>
        <p:spPr>
          <a:xfrm>
            <a:off x="1366125" y="6052675"/>
            <a:ext cx="641700" cy="513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6" name="Google Shape;156;g2b878db1474_0_38"/>
          <p:cNvSpPr txBox="1"/>
          <p:nvPr/>
        </p:nvSpPr>
        <p:spPr>
          <a:xfrm>
            <a:off x="6733175" y="5040267"/>
            <a:ext cx="3233100" cy="5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Calibri"/>
                <a:ea typeface="Calibri"/>
                <a:cs typeface="Calibri"/>
                <a:sym typeface="Calibri"/>
              </a:rPr>
              <a:t>Focus: Ile-de-France</a:t>
            </a:r>
            <a:endParaRPr sz="1400" b="0" i="1" u="none" strike="noStrike" cap="none">
              <a:solidFill>
                <a:schemeClr val="dk1"/>
              </a:solidFill>
              <a:latin typeface="Calibri"/>
              <a:ea typeface="Calibri"/>
              <a:cs typeface="Calibri"/>
              <a:sym typeface="Calibri"/>
            </a:endParaRPr>
          </a:p>
        </p:txBody>
      </p:sp>
      <p:sp>
        <p:nvSpPr>
          <p:cNvPr id="154" name="Google Shape;154;g2b878db1474_0_38"/>
          <p:cNvSpPr txBox="1"/>
          <p:nvPr/>
        </p:nvSpPr>
        <p:spPr>
          <a:xfrm>
            <a:off x="250876" y="5856552"/>
            <a:ext cx="1934092" cy="89580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dirty="0">
                <a:solidFill>
                  <a:schemeClr val="dk1"/>
                </a:solidFill>
                <a:latin typeface="Calibri"/>
                <a:ea typeface="Calibri"/>
                <a:cs typeface="Calibri"/>
                <a:sym typeface="Calibri"/>
              </a:rPr>
              <a:t>* Proportion of days available in 2023 with an ATMO score of at least 3/6</a:t>
            </a:r>
            <a:endParaRPr sz="1400" b="0" i="1" u="none" strike="noStrike" cap="none" dirty="0">
              <a:solidFill>
                <a:schemeClr val="dk1"/>
              </a:solidFill>
              <a:latin typeface="Calibri"/>
              <a:ea typeface="Calibri"/>
              <a:cs typeface="Calibri"/>
              <a:sym typeface="Calibri"/>
            </a:endParaRPr>
          </a:p>
        </p:txBody>
      </p:sp>
      <p:sp>
        <p:nvSpPr>
          <p:cNvPr id="2" name="Google Shape;179;g2b8d4bf07a8_0_15">
            <a:extLst>
              <a:ext uri="{FF2B5EF4-FFF2-40B4-BE49-F238E27FC236}">
                <a16:creationId xmlns:a16="http://schemas.microsoft.com/office/drawing/2014/main" id="{80A26BDC-998F-CD01-6452-76D4E5969924}"/>
              </a:ext>
            </a:extLst>
          </p:cNvPr>
          <p:cNvSpPr txBox="1"/>
          <p:nvPr/>
        </p:nvSpPr>
        <p:spPr>
          <a:xfrm>
            <a:off x="2184967" y="5236226"/>
            <a:ext cx="7558044" cy="148381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1900" b="1" i="0" u="none" strike="noStrike" cap="none" dirty="0">
                <a:solidFill>
                  <a:schemeClr val="dk1"/>
                </a:solidFill>
                <a:latin typeface="Calibri"/>
                <a:ea typeface="Calibri"/>
                <a:cs typeface="Calibri"/>
                <a:sym typeface="Calibri"/>
              </a:rPr>
              <a:t>Next steps :</a:t>
            </a:r>
          </a:p>
          <a:p>
            <a:pPr marL="0" marR="0" lvl="0" indent="0" algn="l" rtl="0">
              <a:lnSpc>
                <a:spcPct val="100000"/>
              </a:lnSpc>
              <a:spcBef>
                <a:spcPts val="0"/>
              </a:spcBef>
              <a:spcAft>
                <a:spcPts val="0"/>
              </a:spcAft>
              <a:buClr>
                <a:srgbClr val="000000"/>
              </a:buClr>
              <a:buSzPts val="2100"/>
              <a:buFont typeface="Arial"/>
              <a:buNone/>
            </a:pPr>
            <a:endParaRPr lang="en-US" sz="1900" b="0" i="0" u="none" strike="noStrike" cap="none" dirty="0">
              <a:solidFill>
                <a:schemeClr val="dk1"/>
              </a:solidFill>
              <a:latin typeface="Calibri"/>
              <a:ea typeface="Calibri"/>
              <a:cs typeface="Calibri"/>
              <a:sym typeface="Calibri"/>
            </a:endParaRPr>
          </a:p>
          <a:p>
            <a:pPr marL="457200" marR="0" lvl="0" indent="-349250" algn="l" rtl="0">
              <a:lnSpc>
                <a:spcPct val="100000"/>
              </a:lnSpc>
              <a:spcBef>
                <a:spcPts val="0"/>
              </a:spcBef>
              <a:spcAft>
                <a:spcPts val="0"/>
              </a:spcAft>
              <a:buClr>
                <a:schemeClr val="dk1"/>
              </a:buClr>
              <a:buSzPts val="1900"/>
              <a:buFont typeface="Arial" panose="020B0604020202020204" pitchFamily="34" charset="0"/>
              <a:buChar char="•"/>
            </a:pPr>
            <a:r>
              <a:rPr lang="en-US" sz="1600" b="0" i="0" u="none" strike="noStrike" cap="none" dirty="0">
                <a:solidFill>
                  <a:schemeClr val="dk1"/>
                </a:solidFill>
                <a:latin typeface="Calibri"/>
                <a:ea typeface="Calibri"/>
                <a:cs typeface="Calibri"/>
                <a:sym typeface="Calibri"/>
              </a:rPr>
              <a:t>To calculate a radius using the relevant </a:t>
            </a:r>
            <a:r>
              <a:rPr lang="en-US" sz="1600" dirty="0">
                <a:solidFill>
                  <a:schemeClr val="dk1"/>
                </a:solidFill>
                <a:latin typeface="Calibri"/>
                <a:ea typeface="Calibri"/>
                <a:cs typeface="Calibri"/>
                <a:sym typeface="Calibri"/>
              </a:rPr>
              <a:t>wind travel formulas (i.e., areas from which wind moved into the detection area of the station during measuring time) to move up in resolution from station-level to IRIS, Commune, </a:t>
            </a:r>
            <a:r>
              <a:rPr lang="en-US" sz="1600" dirty="0" err="1">
                <a:solidFill>
                  <a:schemeClr val="dk1"/>
                </a:solidFill>
                <a:latin typeface="Calibri"/>
                <a:ea typeface="Calibri"/>
                <a:cs typeface="Calibri"/>
                <a:sym typeface="Calibri"/>
              </a:rPr>
              <a:t>Région</a:t>
            </a:r>
            <a:r>
              <a:rPr lang="en-US" sz="1600" dirty="0">
                <a:solidFill>
                  <a:schemeClr val="dk1"/>
                </a:solidFill>
                <a:latin typeface="Calibri"/>
                <a:ea typeface="Calibri"/>
                <a:cs typeface="Calibri"/>
                <a:sym typeface="Calibri"/>
              </a:rPr>
              <a:t> and Département</a:t>
            </a:r>
            <a:endParaRPr sz="16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bac5678fc7_0_0"/>
          <p:cNvSpPr txBox="1">
            <a:spLocks noGrp="1"/>
          </p:cNvSpPr>
          <p:nvPr>
            <p:ph type="title"/>
          </p:nvPr>
        </p:nvSpPr>
        <p:spPr>
          <a:xfrm>
            <a:off x="838200" y="1050925"/>
            <a:ext cx="106851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SOMO35 </a:t>
            </a:r>
            <a:endParaRPr>
              <a:latin typeface="Arial"/>
              <a:ea typeface="Arial"/>
              <a:cs typeface="Arial"/>
              <a:sym typeface="Arial"/>
            </a:endParaRPr>
          </a:p>
        </p:txBody>
      </p:sp>
      <p:sp>
        <p:nvSpPr>
          <p:cNvPr id="163" name="Google Shape;163;g2bac5678fc7_0_0"/>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g2bac5678fc7_0_0"/>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g2bac5678fc7_0_0"/>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g2bac5678fc7_0_0"/>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7" name="Google Shape;167;g2bac5678fc7_0_0"/>
          <p:cNvPicPr preferRelativeResize="0"/>
          <p:nvPr/>
        </p:nvPicPr>
        <p:blipFill rotWithShape="1">
          <a:blip r:embed="rId3">
            <a:alphaModFix/>
          </a:blip>
          <a:srcRect/>
          <a:stretch/>
        </p:blipFill>
        <p:spPr>
          <a:xfrm>
            <a:off x="1864100" y="3512725"/>
            <a:ext cx="2855700" cy="1497600"/>
          </a:xfrm>
          <a:prstGeom prst="roundRect">
            <a:avLst>
              <a:gd name="adj" fmla="val 16667"/>
            </a:avLst>
          </a:prstGeom>
          <a:noFill/>
          <a:ln>
            <a:noFill/>
          </a:ln>
        </p:spPr>
      </p:pic>
      <p:sp>
        <p:nvSpPr>
          <p:cNvPr id="168" name="Google Shape;168;g2bac5678fc7_0_0"/>
          <p:cNvSpPr txBox="1"/>
          <p:nvPr/>
        </p:nvSpPr>
        <p:spPr>
          <a:xfrm>
            <a:off x="5767575" y="2378825"/>
            <a:ext cx="5862600" cy="390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100"/>
              <a:buFont typeface="Arial"/>
              <a:buNone/>
            </a:pPr>
            <a:r>
              <a:rPr lang="en-US" sz="1900" b="1" i="0" u="none" strike="noStrike" cap="none">
                <a:solidFill>
                  <a:schemeClr val="dk1"/>
                </a:solidFill>
                <a:latin typeface="Calibri"/>
                <a:ea typeface="Calibri"/>
                <a:cs typeface="Calibri"/>
                <a:sym typeface="Calibri"/>
              </a:rPr>
              <a:t>Source of the BDD:</a:t>
            </a:r>
            <a:r>
              <a:rPr lang="en-US"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100"/>
              <a:buFont typeface="Arial"/>
              <a:buNone/>
            </a:pPr>
            <a:r>
              <a:rPr lang="en-US" sz="1900" b="0" i="0" u="none" strike="noStrike" cap="none">
                <a:solidFill>
                  <a:schemeClr val="dk1"/>
                </a:solidFill>
                <a:latin typeface="Calibri"/>
                <a:ea typeface="Calibri"/>
                <a:cs typeface="Calibri"/>
                <a:sym typeface="Calibri"/>
              </a:rPr>
              <a:t>Raw daily pollution data on O3 from every station in every region from Geod’air from 1/1/23 - 31/12/23 (inclusive).</a:t>
            </a: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1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100"/>
              <a:buFont typeface="Arial"/>
              <a:buNone/>
            </a:pPr>
            <a:r>
              <a:rPr lang="en-US" sz="1900" b="1" i="0" u="none" strike="noStrike" cap="none">
                <a:solidFill>
                  <a:schemeClr val="dk1"/>
                </a:solidFill>
                <a:latin typeface="Calibri"/>
                <a:ea typeface="Calibri"/>
                <a:cs typeface="Calibri"/>
                <a:sym typeface="Calibri"/>
              </a:rPr>
              <a:t>Resolution of the data:</a:t>
            </a:r>
            <a:r>
              <a:rPr lang="en-US" sz="1900" b="0" i="0" u="none" strike="noStrike" cap="none">
                <a:solidFill>
                  <a:schemeClr val="dk1"/>
                </a:solidFill>
                <a:latin typeface="Calibri"/>
                <a:ea typeface="Calibri"/>
                <a:cs typeface="Calibri"/>
                <a:sym typeface="Calibri"/>
              </a:rPr>
              <a:t> Station-level </a:t>
            </a:r>
            <a:endParaRPr sz="19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19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r>
              <a:rPr lang="en-US" sz="1900" b="1" i="0" u="none" strike="noStrike" cap="none">
                <a:solidFill>
                  <a:schemeClr val="dk1"/>
                </a:solidFill>
                <a:latin typeface="Calibri"/>
                <a:ea typeface="Calibri"/>
                <a:cs typeface="Calibri"/>
                <a:sym typeface="Calibri"/>
              </a:rPr>
              <a:t>Difference from Cahier des Charges index:</a:t>
            </a:r>
            <a:endParaRPr sz="1900" b="1" i="0" u="none" strike="noStrike" cap="none">
              <a:solidFill>
                <a:schemeClr val="dk1"/>
              </a:solidFill>
              <a:latin typeface="Calibri"/>
              <a:ea typeface="Calibri"/>
              <a:cs typeface="Calibri"/>
              <a:sym typeface="Calibri"/>
            </a:endParaRPr>
          </a:p>
          <a:p>
            <a:pPr marL="457200" marR="0" lvl="0" indent="-349250" algn="l" rtl="0">
              <a:lnSpc>
                <a:spcPct val="100000"/>
              </a:lnSpc>
              <a:spcBef>
                <a:spcPts val="0"/>
              </a:spcBef>
              <a:spcAft>
                <a:spcPts val="0"/>
              </a:spcAft>
              <a:buClr>
                <a:schemeClr val="dk1"/>
              </a:buClr>
              <a:buSzPts val="1900"/>
              <a:buFont typeface="Calibri"/>
              <a:buAutoNum type="romanUcPeriod"/>
            </a:pPr>
            <a:r>
              <a:rPr lang="en-US" sz="1900" b="0" i="0" u="none" strike="noStrike" cap="none">
                <a:solidFill>
                  <a:schemeClr val="dk1"/>
                </a:solidFill>
                <a:latin typeface="Calibri"/>
                <a:ea typeface="Calibri"/>
                <a:cs typeface="Calibri"/>
                <a:sym typeface="Calibri"/>
              </a:rPr>
              <a:t>Index recreated due to lack of a login for ATMO France data  </a:t>
            </a: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b8d4bf07a8_0_15"/>
          <p:cNvSpPr txBox="1">
            <a:spLocks noGrp="1"/>
          </p:cNvSpPr>
          <p:nvPr>
            <p:ph type="title"/>
          </p:nvPr>
        </p:nvSpPr>
        <p:spPr>
          <a:xfrm>
            <a:off x="838200" y="1050925"/>
            <a:ext cx="10627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SOMO35 </a:t>
            </a:r>
            <a:endParaRPr>
              <a:latin typeface="Arial"/>
              <a:ea typeface="Arial"/>
              <a:cs typeface="Arial"/>
              <a:sym typeface="Arial"/>
            </a:endParaRPr>
          </a:p>
        </p:txBody>
      </p:sp>
      <p:sp>
        <p:nvSpPr>
          <p:cNvPr id="175" name="Google Shape;175;g2b8d4bf07a8_0_15"/>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g2b8d4bf07a8_0_15"/>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7" name="Google Shape;177;g2b8d4bf07a8_0_15"/>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8" name="Google Shape;178;g2b8d4bf07a8_0_15"/>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9" name="Google Shape;179;g2b8d4bf07a8_0_15"/>
          <p:cNvSpPr txBox="1"/>
          <p:nvPr/>
        </p:nvSpPr>
        <p:spPr>
          <a:xfrm>
            <a:off x="838200" y="2376625"/>
            <a:ext cx="4525500" cy="330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1900" b="1" i="0" u="none" strike="noStrike" cap="none" dirty="0">
                <a:solidFill>
                  <a:schemeClr val="dk1"/>
                </a:solidFill>
                <a:latin typeface="Calibri"/>
                <a:ea typeface="Calibri"/>
                <a:cs typeface="Calibri"/>
                <a:sym typeface="Calibri"/>
              </a:rPr>
              <a:t>Methodology followed:</a:t>
            </a:r>
            <a:r>
              <a:rPr lang="en-US" sz="1900" b="0" i="0" u="none" strike="noStrike" cap="none" dirty="0">
                <a:solidFill>
                  <a:schemeClr val="dk1"/>
                </a:solidFill>
                <a:latin typeface="Calibri"/>
                <a:ea typeface="Calibri"/>
                <a:cs typeface="Calibri"/>
                <a:sym typeface="Calibri"/>
              </a:rPr>
              <a:t> </a:t>
            </a:r>
            <a:endParaRPr sz="1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r>
              <a:rPr lang="en-US" sz="1900" b="0" i="0" u="none" strike="noStrike" cap="none" dirty="0">
                <a:solidFill>
                  <a:schemeClr val="dk1"/>
                </a:solidFill>
                <a:latin typeface="Calibri"/>
                <a:ea typeface="Calibri"/>
                <a:cs typeface="Calibri"/>
                <a:sym typeface="Calibri"/>
              </a:rPr>
              <a:t>Recreated the SOMO35 indicator following the methodology:</a:t>
            </a:r>
            <a:endParaRPr sz="1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1900" b="0" i="0" u="none" strike="noStrike" cap="none" dirty="0">
              <a:solidFill>
                <a:schemeClr val="dk1"/>
              </a:solidFill>
              <a:latin typeface="Calibri"/>
              <a:ea typeface="Calibri"/>
              <a:cs typeface="Calibri"/>
              <a:sym typeface="Calibri"/>
            </a:endParaRPr>
          </a:p>
          <a:p>
            <a:pPr marL="457200" marR="0" lvl="0" indent="-349250" algn="l" rtl="0">
              <a:lnSpc>
                <a:spcPct val="100000"/>
              </a:lnSpc>
              <a:spcBef>
                <a:spcPts val="0"/>
              </a:spcBef>
              <a:spcAft>
                <a:spcPts val="0"/>
              </a:spcAft>
              <a:buClr>
                <a:schemeClr val="dk1"/>
              </a:buClr>
              <a:buSzPts val="1900"/>
              <a:buFont typeface="Calibri"/>
              <a:buAutoNum type="romanUcPeriod"/>
            </a:pPr>
            <a:r>
              <a:rPr lang="en-US" sz="1900" b="0" i="0" u="none" strike="noStrike" cap="none" dirty="0">
                <a:solidFill>
                  <a:schemeClr val="dk1"/>
                </a:solidFill>
                <a:latin typeface="Calibri"/>
                <a:ea typeface="Calibri"/>
                <a:cs typeface="Calibri"/>
                <a:sym typeface="Calibri"/>
              </a:rPr>
              <a:t>For each daily max hourly Ozone data point:</a:t>
            </a:r>
            <a:endParaRPr sz="1900" b="0" i="0" u="none" strike="noStrike" cap="none" dirty="0">
              <a:solidFill>
                <a:schemeClr val="dk1"/>
              </a:solidFill>
              <a:latin typeface="Calibri"/>
              <a:ea typeface="Calibri"/>
              <a:cs typeface="Calibri"/>
              <a:sym typeface="Calibri"/>
            </a:endParaRPr>
          </a:p>
          <a:p>
            <a:pPr marL="914400" marR="0" lvl="1" indent="-349250" algn="l" rtl="0">
              <a:lnSpc>
                <a:spcPct val="100000"/>
              </a:lnSpc>
              <a:spcBef>
                <a:spcPts val="0"/>
              </a:spcBef>
              <a:spcAft>
                <a:spcPts val="0"/>
              </a:spcAft>
              <a:buClr>
                <a:schemeClr val="dk1"/>
              </a:buClr>
              <a:buSzPts val="1900"/>
              <a:buFont typeface="Calibri"/>
              <a:buAutoNum type="alphaUcPeriod"/>
            </a:pPr>
            <a:r>
              <a:rPr lang="en-US" sz="1900" b="0" i="0" u="none" strike="noStrike" cap="none" dirty="0">
                <a:solidFill>
                  <a:schemeClr val="dk1"/>
                </a:solidFill>
                <a:latin typeface="Calibri"/>
                <a:ea typeface="Calibri"/>
                <a:cs typeface="Calibri"/>
                <a:sym typeface="Calibri"/>
              </a:rPr>
              <a:t>if the maximum exceeds 70 µg/m3 (35 ppb) then the daily score is the difference</a:t>
            </a:r>
            <a:endParaRPr sz="1900" b="0" i="0" u="none" strike="noStrike" cap="none" dirty="0">
              <a:solidFill>
                <a:schemeClr val="dk1"/>
              </a:solidFill>
              <a:latin typeface="Calibri"/>
              <a:ea typeface="Calibri"/>
              <a:cs typeface="Calibri"/>
              <a:sym typeface="Calibri"/>
            </a:endParaRPr>
          </a:p>
          <a:p>
            <a:pPr marL="914400" marR="0" lvl="1" indent="-349250" algn="l" rtl="0">
              <a:lnSpc>
                <a:spcPct val="100000"/>
              </a:lnSpc>
              <a:spcBef>
                <a:spcPts val="0"/>
              </a:spcBef>
              <a:spcAft>
                <a:spcPts val="0"/>
              </a:spcAft>
              <a:buClr>
                <a:schemeClr val="dk1"/>
              </a:buClr>
              <a:buSzPts val="1900"/>
              <a:buFont typeface="Calibri"/>
              <a:buAutoNum type="alphaUcPeriod"/>
            </a:pPr>
            <a:r>
              <a:rPr lang="en-US" sz="1900" dirty="0">
                <a:solidFill>
                  <a:schemeClr val="dk1"/>
                </a:solidFill>
                <a:latin typeface="Calibri"/>
                <a:ea typeface="Calibri"/>
                <a:cs typeface="Calibri"/>
                <a:sym typeface="Calibri"/>
              </a:rPr>
              <a:t>Otherwise,</a:t>
            </a:r>
            <a:r>
              <a:rPr lang="en-US" sz="1900" b="0" i="0" u="none" strike="noStrike" cap="none" dirty="0">
                <a:solidFill>
                  <a:schemeClr val="dk1"/>
                </a:solidFill>
                <a:latin typeface="Calibri"/>
                <a:ea typeface="Calibri"/>
                <a:cs typeface="Calibri"/>
                <a:sym typeface="Calibri"/>
              </a:rPr>
              <a:t> it is 0 </a:t>
            </a:r>
            <a:endParaRPr sz="1900" b="0" i="0" u="none" strike="noStrike" cap="none" dirty="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1900"/>
              <a:buFont typeface="Arial"/>
              <a:buNone/>
            </a:pPr>
            <a:endParaRPr sz="1900" b="0" i="0" u="none" strike="noStrike" cap="none" dirty="0">
              <a:solidFill>
                <a:schemeClr val="dk1"/>
              </a:solidFill>
              <a:latin typeface="Calibri"/>
              <a:ea typeface="Calibri"/>
              <a:cs typeface="Calibri"/>
              <a:sym typeface="Calibri"/>
            </a:endParaRPr>
          </a:p>
          <a:p>
            <a:pPr marL="457200" marR="0" lvl="0" indent="-349250" algn="l" rtl="0">
              <a:lnSpc>
                <a:spcPct val="100000"/>
              </a:lnSpc>
              <a:spcBef>
                <a:spcPts val="0"/>
              </a:spcBef>
              <a:spcAft>
                <a:spcPts val="0"/>
              </a:spcAft>
              <a:buClr>
                <a:schemeClr val="dk1"/>
              </a:buClr>
              <a:buSzPts val="1900"/>
              <a:buFont typeface="Calibri"/>
              <a:buAutoNum type="romanUcPeriod"/>
            </a:pPr>
            <a:r>
              <a:rPr lang="en-US" sz="1900" b="0" i="0" u="none" strike="noStrike" cap="none" dirty="0">
                <a:solidFill>
                  <a:schemeClr val="dk1"/>
                </a:solidFill>
                <a:latin typeface="Calibri"/>
                <a:ea typeface="Calibri"/>
                <a:cs typeface="Calibri"/>
                <a:sym typeface="Calibri"/>
              </a:rPr>
              <a:t>Summing over the daily scores for the year.</a:t>
            </a:r>
            <a:endParaRPr sz="1900" b="0" i="0" u="none" strike="noStrike" cap="none" dirty="0">
              <a:solidFill>
                <a:schemeClr val="dk1"/>
              </a:solidFill>
              <a:latin typeface="Calibri"/>
              <a:ea typeface="Calibri"/>
              <a:cs typeface="Calibri"/>
              <a:sym typeface="Calibri"/>
            </a:endParaRPr>
          </a:p>
        </p:txBody>
      </p:sp>
      <p:pic>
        <p:nvPicPr>
          <p:cNvPr id="180" name="Google Shape;180;g2b8d4bf07a8_0_15"/>
          <p:cNvPicPr preferRelativeResize="0"/>
          <p:nvPr/>
        </p:nvPicPr>
        <p:blipFill rotWithShape="1">
          <a:blip r:embed="rId3">
            <a:alphaModFix/>
          </a:blip>
          <a:srcRect/>
          <a:stretch/>
        </p:blipFill>
        <p:spPr>
          <a:xfrm>
            <a:off x="5824500" y="3227362"/>
            <a:ext cx="6062701" cy="1884101"/>
          </a:xfrm>
          <a:prstGeom prst="rect">
            <a:avLst/>
          </a:prstGeom>
          <a:noFill/>
          <a:ln w="19050" cap="flat" cmpd="sng">
            <a:solidFill>
              <a:schemeClr val="dk1"/>
            </a:solidFill>
            <a:prstDash val="solid"/>
            <a:round/>
            <a:headEnd type="none" w="sm" len="sm"/>
            <a:tailEnd type="none" w="sm" len="sm"/>
          </a:ln>
        </p:spPr>
      </p:pic>
      <p:sp>
        <p:nvSpPr>
          <p:cNvPr id="181" name="Google Shape;181;g2b8d4bf07a8_0_15"/>
          <p:cNvSpPr txBox="1"/>
          <p:nvPr/>
        </p:nvSpPr>
        <p:spPr>
          <a:xfrm>
            <a:off x="5762975" y="5111475"/>
            <a:ext cx="3236400" cy="67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chemeClr val="dk1"/>
                </a:solidFill>
                <a:latin typeface="Calibri"/>
                <a:ea typeface="Calibri"/>
                <a:cs typeface="Calibri"/>
                <a:sym typeface="Calibri"/>
              </a:rPr>
              <a:t>Source: European Monitoring and Evaluation Programme</a:t>
            </a:r>
            <a:endParaRPr sz="1000" b="0" i="1"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g2b8d4bf07a8_0_34"/>
          <p:cNvPicPr preferRelativeResize="0"/>
          <p:nvPr/>
        </p:nvPicPr>
        <p:blipFill rotWithShape="1">
          <a:blip r:embed="rId3">
            <a:alphaModFix/>
          </a:blip>
          <a:srcRect/>
          <a:stretch/>
        </p:blipFill>
        <p:spPr>
          <a:xfrm>
            <a:off x="4999488" y="2764462"/>
            <a:ext cx="1118725" cy="1411789"/>
          </a:xfrm>
          <a:prstGeom prst="rect">
            <a:avLst/>
          </a:prstGeom>
          <a:noFill/>
          <a:ln>
            <a:noFill/>
          </a:ln>
        </p:spPr>
      </p:pic>
      <p:pic>
        <p:nvPicPr>
          <p:cNvPr id="188" name="Google Shape;188;g2b8d4bf07a8_0_34"/>
          <p:cNvPicPr preferRelativeResize="0"/>
          <p:nvPr/>
        </p:nvPicPr>
        <p:blipFill rotWithShape="1">
          <a:blip r:embed="rId4">
            <a:alphaModFix/>
          </a:blip>
          <a:srcRect/>
          <a:stretch/>
        </p:blipFill>
        <p:spPr>
          <a:xfrm>
            <a:off x="1319475" y="1939099"/>
            <a:ext cx="3549577" cy="3278051"/>
          </a:xfrm>
          <a:prstGeom prst="rect">
            <a:avLst/>
          </a:prstGeom>
          <a:noFill/>
          <a:ln>
            <a:noFill/>
          </a:ln>
        </p:spPr>
      </p:pic>
      <p:sp>
        <p:nvSpPr>
          <p:cNvPr id="189" name="Google Shape;189;g2b8d4bf07a8_0_34"/>
          <p:cNvSpPr txBox="1">
            <a:spLocks noGrp="1"/>
          </p:cNvSpPr>
          <p:nvPr>
            <p:ph type="title"/>
          </p:nvPr>
        </p:nvSpPr>
        <p:spPr>
          <a:xfrm>
            <a:off x="838200" y="-181526"/>
            <a:ext cx="106278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dirty="0" err="1">
                <a:latin typeface="Arial"/>
                <a:ea typeface="Arial"/>
                <a:cs typeface="Arial"/>
                <a:sym typeface="Arial"/>
              </a:rPr>
              <a:t>Indicateur</a:t>
            </a:r>
            <a:r>
              <a:rPr lang="en-US" dirty="0">
                <a:latin typeface="Arial"/>
                <a:ea typeface="Arial"/>
                <a:cs typeface="Arial"/>
                <a:sym typeface="Arial"/>
              </a:rPr>
              <a:t>: SOMO35 </a:t>
            </a:r>
            <a:endParaRPr dirty="0">
              <a:latin typeface="Arial"/>
              <a:ea typeface="Arial"/>
              <a:cs typeface="Arial"/>
              <a:sym typeface="Arial"/>
            </a:endParaRPr>
          </a:p>
        </p:txBody>
      </p:sp>
      <p:sp>
        <p:nvSpPr>
          <p:cNvPr id="190" name="Google Shape;190;g2b8d4bf07a8_0_34"/>
          <p:cNvSpPr/>
          <p:nvPr/>
        </p:nvSpPr>
        <p:spPr>
          <a:xfrm rot="5400000">
            <a:off x="31683" y="-36301"/>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g2b8d4bf07a8_0_34"/>
          <p:cNvSpPr/>
          <p:nvPr/>
        </p:nvSpPr>
        <p:spPr>
          <a:xfrm rot="5400000">
            <a:off x="148425" y="113399"/>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g2b8d4bf07a8_0_34"/>
          <p:cNvSpPr/>
          <p:nvPr/>
        </p:nvSpPr>
        <p:spPr>
          <a:xfrm rot="-5400000">
            <a:off x="11259849" y="5925900"/>
            <a:ext cx="895800" cy="968400"/>
          </a:xfrm>
          <a:prstGeom prst="rtTriangl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 name="Google Shape;193;g2b8d4bf07a8_0_34"/>
          <p:cNvSpPr/>
          <p:nvPr/>
        </p:nvSpPr>
        <p:spPr>
          <a:xfrm rot="-5400000">
            <a:off x="11616638" y="6268986"/>
            <a:ext cx="433200" cy="470100"/>
          </a:xfrm>
          <a:prstGeom prst="rtTriangl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g2b8d4bf07a8_0_34"/>
          <p:cNvSpPr txBox="1"/>
          <p:nvPr/>
        </p:nvSpPr>
        <p:spPr>
          <a:xfrm>
            <a:off x="971350" y="1146899"/>
            <a:ext cx="4427400" cy="89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900" b="1" i="0" u="none" strike="noStrike" cap="none">
                <a:solidFill>
                  <a:schemeClr val="dk1"/>
                </a:solidFill>
                <a:latin typeface="Calibri"/>
                <a:ea typeface="Calibri"/>
                <a:cs typeface="Calibri"/>
                <a:sym typeface="Calibri"/>
              </a:rPr>
              <a:t>Indicator at highest resolution (station-level)</a:t>
            </a:r>
            <a:r>
              <a:rPr lang="en-US"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p:txBody>
      </p:sp>
      <p:pic>
        <p:nvPicPr>
          <p:cNvPr id="195" name="Google Shape;195;g2b8d4bf07a8_0_34"/>
          <p:cNvPicPr preferRelativeResize="0"/>
          <p:nvPr/>
        </p:nvPicPr>
        <p:blipFill rotWithShape="1">
          <a:blip r:embed="rId5">
            <a:alphaModFix/>
          </a:blip>
          <a:srcRect/>
          <a:stretch/>
        </p:blipFill>
        <p:spPr>
          <a:xfrm>
            <a:off x="-4981350" y="565050"/>
            <a:ext cx="4213653" cy="3125650"/>
          </a:xfrm>
          <a:prstGeom prst="rect">
            <a:avLst/>
          </a:prstGeom>
          <a:noFill/>
          <a:ln>
            <a:noFill/>
          </a:ln>
        </p:spPr>
      </p:pic>
      <p:sp>
        <p:nvSpPr>
          <p:cNvPr id="196" name="Google Shape;196;g2b8d4bf07a8_0_34"/>
          <p:cNvSpPr txBox="1"/>
          <p:nvPr/>
        </p:nvSpPr>
        <p:spPr>
          <a:xfrm>
            <a:off x="6310475" y="1299299"/>
            <a:ext cx="4427400" cy="89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900" b="1" i="0" u="none" strike="noStrike" cap="none">
                <a:solidFill>
                  <a:schemeClr val="dk1"/>
                </a:solidFill>
                <a:latin typeface="Calibri"/>
                <a:ea typeface="Calibri"/>
                <a:cs typeface="Calibri"/>
                <a:sym typeface="Calibri"/>
              </a:rPr>
              <a:t>Indicator with focus on area with highest coverage (station-level)</a:t>
            </a:r>
            <a:r>
              <a:rPr lang="en-US"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p:txBody>
      </p:sp>
      <p:sp>
        <p:nvSpPr>
          <p:cNvPr id="197" name="Google Shape;197;g2b8d4bf07a8_0_34"/>
          <p:cNvSpPr/>
          <p:nvPr/>
        </p:nvSpPr>
        <p:spPr>
          <a:xfrm>
            <a:off x="1299750" y="5973025"/>
            <a:ext cx="723300" cy="651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8" name="Google Shape;198;g2b8d4bf07a8_0_34"/>
          <p:cNvSpPr txBox="1"/>
          <p:nvPr/>
        </p:nvSpPr>
        <p:spPr>
          <a:xfrm>
            <a:off x="5500200" y="3898300"/>
            <a:ext cx="541800" cy="5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
        <p:nvSpPr>
          <p:cNvPr id="199" name="Google Shape;199;g2b8d4bf07a8_0_34"/>
          <p:cNvSpPr txBox="1"/>
          <p:nvPr/>
        </p:nvSpPr>
        <p:spPr>
          <a:xfrm>
            <a:off x="250875" y="6467650"/>
            <a:ext cx="9415800" cy="5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Calibri"/>
                <a:ea typeface="Calibri"/>
                <a:cs typeface="Calibri"/>
                <a:sym typeface="Calibri"/>
              </a:rPr>
              <a:t>* SOMO35 Score</a:t>
            </a:r>
            <a:endParaRPr sz="1400" b="0" i="1" u="none" strike="noStrike" cap="none">
              <a:solidFill>
                <a:schemeClr val="dk1"/>
              </a:solidFill>
              <a:latin typeface="Calibri"/>
              <a:ea typeface="Calibri"/>
              <a:cs typeface="Calibri"/>
              <a:sym typeface="Calibri"/>
            </a:endParaRPr>
          </a:p>
        </p:txBody>
      </p:sp>
      <p:sp>
        <p:nvSpPr>
          <p:cNvPr id="200" name="Google Shape;200;g2b8d4bf07a8_0_34"/>
          <p:cNvSpPr txBox="1"/>
          <p:nvPr/>
        </p:nvSpPr>
        <p:spPr>
          <a:xfrm>
            <a:off x="6961775" y="4718902"/>
            <a:ext cx="3233100" cy="51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Calibri"/>
                <a:ea typeface="Calibri"/>
                <a:cs typeface="Calibri"/>
                <a:sym typeface="Calibri"/>
              </a:rPr>
              <a:t>Focus: Provence-Alpes-Côte d'Azur</a:t>
            </a:r>
            <a:endParaRPr sz="1400" b="0" i="1" u="none" strike="noStrike" cap="none">
              <a:solidFill>
                <a:schemeClr val="dk1"/>
              </a:solidFill>
              <a:latin typeface="Calibri"/>
              <a:ea typeface="Calibri"/>
              <a:cs typeface="Calibri"/>
              <a:sym typeface="Calibri"/>
            </a:endParaRPr>
          </a:p>
        </p:txBody>
      </p:sp>
      <p:pic>
        <p:nvPicPr>
          <p:cNvPr id="201" name="Google Shape;201;g2b8d4bf07a8_0_34"/>
          <p:cNvPicPr preferRelativeResize="0"/>
          <p:nvPr/>
        </p:nvPicPr>
        <p:blipFill rotWithShape="1">
          <a:blip r:embed="rId6">
            <a:alphaModFix/>
          </a:blip>
          <a:srcRect/>
          <a:stretch/>
        </p:blipFill>
        <p:spPr>
          <a:xfrm>
            <a:off x="7058925" y="2042699"/>
            <a:ext cx="2930493" cy="2640350"/>
          </a:xfrm>
          <a:prstGeom prst="rect">
            <a:avLst/>
          </a:prstGeom>
          <a:noFill/>
          <a:ln>
            <a:noFill/>
          </a:ln>
        </p:spPr>
      </p:pic>
      <p:sp>
        <p:nvSpPr>
          <p:cNvPr id="2" name="Google Shape;179;g2b8d4bf07a8_0_15">
            <a:extLst>
              <a:ext uri="{FF2B5EF4-FFF2-40B4-BE49-F238E27FC236}">
                <a16:creationId xmlns:a16="http://schemas.microsoft.com/office/drawing/2014/main" id="{80D48172-04A8-310E-065E-EB0B3896F108}"/>
              </a:ext>
            </a:extLst>
          </p:cNvPr>
          <p:cNvSpPr txBox="1"/>
          <p:nvPr/>
        </p:nvSpPr>
        <p:spPr>
          <a:xfrm>
            <a:off x="2184967" y="5236226"/>
            <a:ext cx="7558044" cy="148381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1900" b="1" i="0" u="none" strike="noStrike" cap="none" dirty="0">
                <a:solidFill>
                  <a:schemeClr val="dk1"/>
                </a:solidFill>
                <a:latin typeface="Calibri"/>
                <a:ea typeface="Calibri"/>
                <a:cs typeface="Calibri"/>
                <a:sym typeface="Calibri"/>
              </a:rPr>
              <a:t>Next steps :</a:t>
            </a:r>
          </a:p>
          <a:p>
            <a:pPr marL="0" marR="0" lvl="0" indent="0" algn="l" rtl="0">
              <a:lnSpc>
                <a:spcPct val="100000"/>
              </a:lnSpc>
              <a:spcBef>
                <a:spcPts val="0"/>
              </a:spcBef>
              <a:spcAft>
                <a:spcPts val="0"/>
              </a:spcAft>
              <a:buClr>
                <a:srgbClr val="000000"/>
              </a:buClr>
              <a:buSzPts val="2100"/>
              <a:buFont typeface="Arial"/>
              <a:buNone/>
            </a:pPr>
            <a:endParaRPr lang="en-US" sz="1900" b="0" i="0" u="none" strike="noStrike" cap="none" dirty="0">
              <a:solidFill>
                <a:schemeClr val="dk1"/>
              </a:solidFill>
              <a:latin typeface="Calibri"/>
              <a:ea typeface="Calibri"/>
              <a:cs typeface="Calibri"/>
              <a:sym typeface="Calibri"/>
            </a:endParaRPr>
          </a:p>
          <a:p>
            <a:pPr marL="457200" marR="0" lvl="0" indent="-349250" algn="l" rtl="0">
              <a:lnSpc>
                <a:spcPct val="100000"/>
              </a:lnSpc>
              <a:spcBef>
                <a:spcPts val="0"/>
              </a:spcBef>
              <a:spcAft>
                <a:spcPts val="0"/>
              </a:spcAft>
              <a:buClr>
                <a:schemeClr val="dk1"/>
              </a:buClr>
              <a:buSzPts val="1900"/>
              <a:buFont typeface="Arial" panose="020B0604020202020204" pitchFamily="34" charset="0"/>
              <a:buChar char="•"/>
            </a:pPr>
            <a:r>
              <a:rPr lang="en-US" sz="1600" b="0" i="0" u="none" strike="noStrike" cap="none" dirty="0">
                <a:solidFill>
                  <a:schemeClr val="dk1"/>
                </a:solidFill>
                <a:latin typeface="Calibri"/>
                <a:ea typeface="Calibri"/>
                <a:cs typeface="Calibri"/>
                <a:sym typeface="Calibri"/>
              </a:rPr>
              <a:t>To calculate a radius using the relevant </a:t>
            </a:r>
            <a:r>
              <a:rPr lang="en-US" sz="1600" dirty="0">
                <a:solidFill>
                  <a:schemeClr val="dk1"/>
                </a:solidFill>
                <a:latin typeface="Calibri"/>
                <a:ea typeface="Calibri"/>
                <a:cs typeface="Calibri"/>
                <a:sym typeface="Calibri"/>
              </a:rPr>
              <a:t>wind travel formulas (i.e., areas from which wind moved into the detection area of the station during measuring time) to move up in resolution from station-level to IRIS, Commune, </a:t>
            </a:r>
            <a:r>
              <a:rPr lang="en-US" sz="1600" dirty="0" err="1">
                <a:solidFill>
                  <a:schemeClr val="dk1"/>
                </a:solidFill>
                <a:latin typeface="Calibri"/>
                <a:ea typeface="Calibri"/>
                <a:cs typeface="Calibri"/>
                <a:sym typeface="Calibri"/>
              </a:rPr>
              <a:t>Région</a:t>
            </a:r>
            <a:r>
              <a:rPr lang="en-US" sz="1600" dirty="0">
                <a:solidFill>
                  <a:schemeClr val="dk1"/>
                </a:solidFill>
                <a:latin typeface="Calibri"/>
                <a:ea typeface="Calibri"/>
                <a:cs typeface="Calibri"/>
                <a:sym typeface="Calibri"/>
              </a:rPr>
              <a:t> and Département</a:t>
            </a:r>
            <a:endParaRPr sz="1600" b="0" i="0" u="none" strike="noStrike" cap="none"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1610</Words>
  <Application>Microsoft Office PowerPoint</Application>
  <PresentationFormat>Widescreen</PresentationFormat>
  <Paragraphs>246</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PowerPoint Presentation</vt:lpstr>
      <vt:lpstr>Introduction</vt:lpstr>
      <vt:lpstr>Déterminant - Qualité de l’air</vt:lpstr>
      <vt:lpstr>Indicateur: nombre moyen de jours supérieur ou égal à mauvais pour la qualité de l’air </vt:lpstr>
      <vt:lpstr>Indicateur: nombre moyen de jours supérieur ou égal à mauvais pour la qualité de l’air</vt:lpstr>
      <vt:lpstr>Indicateur: nombre moyen de jours supérieur ou égal à mauvais pour la qualité de l’air </vt:lpstr>
      <vt:lpstr>Indicateur: SOMO35 </vt:lpstr>
      <vt:lpstr>Indicateur: SOMO35 </vt:lpstr>
      <vt:lpstr>Indicateur: SOMO35 </vt:lpstr>
      <vt:lpstr>Déterminant - Gestion des eaux</vt:lpstr>
      <vt:lpstr>Indicateur: Indicateur qualité des eaux souterraines </vt:lpstr>
      <vt:lpstr>Indicateur: Indicateur sécheresse </vt:lpstr>
      <vt:lpstr>Indicateur: Indicateur sécheresse </vt:lpstr>
      <vt:lpstr>Déterminant - Biodiversité</vt:lpstr>
      <vt:lpstr>Indicateur: Quantités de pesticides achetés par commune</vt:lpstr>
      <vt:lpstr>Indicateur: Quantités de pesticides achetés (kg)</vt:lpstr>
      <vt:lpstr>Déterminant - Temperature</vt:lpstr>
      <vt:lpstr>Indicateur: Taux de couvert forestier</vt:lpstr>
      <vt:lpstr>PowerPoint Presentation</vt:lpstr>
      <vt:lpstr>Indicateur: Taux de surface imperméabilisée </vt:lpstr>
      <vt:lpstr>Indicateur: Taux de surface imperméabilisée </vt:lpstr>
      <vt:lpstr>Déterminant - Pollution lumineuse/luminosité</vt:lpstr>
      <vt:lpstr>Indicateur: Radiance</vt:lpstr>
      <vt:lpstr>Indicateur: Radiance</vt:lpstr>
      <vt:lpstr>PowerPoint Presentation</vt:lpstr>
      <vt:lpstr>Determinant - Physical and sports activities</vt:lpstr>
      <vt:lpstr>Indicateur: Nombre d’infrastructures sportives accessibles à 15 minutes en voiture </vt:lpstr>
      <vt:lpstr>Indicateur: Nombre d’infrastructures sportives accessibles à 15 minutes en voiture </vt:lpstr>
      <vt:lpstr>Indicateur: Nombre d’infrastructures sportives accessibles à 15 minutes en voiture </vt:lpstr>
      <vt:lpstr>Determinant - Access to jobs, services and facilities</vt:lpstr>
      <vt:lpstr>Indicateur: Taux de services de proximité accessibles à 6 min. en voiture</vt:lpstr>
      <vt:lpstr>Indicateur: Taux de services de proximité accessibles à 6 min. en voiture</vt:lpstr>
      <vt:lpstr>Visualisation Tool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Sillere, Jade</dc:creator>
  <cp:lastModifiedBy>Sillere, Jade</cp:lastModifiedBy>
  <cp:revision>3</cp:revision>
  <dcterms:created xsi:type="dcterms:W3CDTF">2024-02-01T19:56:55Z</dcterms:created>
  <dcterms:modified xsi:type="dcterms:W3CDTF">2024-10-31T07:10:39Z</dcterms:modified>
</cp:coreProperties>
</file>